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57" r:id="rId3"/>
    <p:sldId id="271" r:id="rId4"/>
    <p:sldId id="258" r:id="rId5"/>
    <p:sldId id="259" r:id="rId6"/>
    <p:sldId id="260" r:id="rId7"/>
    <p:sldId id="261" r:id="rId8"/>
    <p:sldId id="262" r:id="rId9"/>
    <p:sldId id="264" r:id="rId10"/>
    <p:sldId id="263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75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2017/6/15 Thursday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8519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2017/6/15 Thursday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9203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2017/6/15 Thursday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4954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2017/6/15 Thursday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5217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2017/6/15 Thursday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4436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2017/6/15 Thursday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6814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2017/6/15 Thursday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9477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2017/6/15 Thursday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0265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2017/6/15 Thursday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0177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2017/6/15 Thursday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3230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2017/6/15 Thursday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7574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2017/6/15 Thursday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9171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648393"/>
            <a:ext cx="9144000" cy="2635135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200" dirty="0">
                <a:latin typeface="+mj-lt"/>
              </a:rPr>
              <a:t>Conditional </a:t>
            </a:r>
            <a:r>
              <a:rPr lang="en-US" altLang="zh-CN" sz="4200" dirty="0" smtClean="0">
                <a:latin typeface="+mj-lt"/>
              </a:rPr>
              <a:t>GAN</a:t>
            </a:r>
            <a:endParaRPr lang="en-US" altLang="zh-CN" sz="4200" dirty="0">
              <a:latin typeface="+mj-lt"/>
            </a:endParaRPr>
          </a:p>
          <a:p>
            <a:pPr algn="ctr"/>
            <a:r>
              <a:rPr lang="en-US" altLang="zh-CN" sz="4200" dirty="0">
                <a:latin typeface="+mj-lt"/>
              </a:rPr>
              <a:t>for</a:t>
            </a:r>
          </a:p>
          <a:p>
            <a:pPr algn="ctr"/>
            <a:r>
              <a:rPr lang="en-US" altLang="zh-CN" sz="4200" dirty="0">
                <a:latin typeface="+mj-lt"/>
              </a:rPr>
              <a:t>Commonsense Machine Comprehension</a:t>
            </a:r>
            <a:endParaRPr lang="zh-CN" altLang="en-US" sz="4200" dirty="0">
              <a:latin typeface="+mj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10639" y="4023361"/>
            <a:ext cx="625948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王炳宁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，刘康，赵军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中国科学院自动化研究所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"/>
            <a:ext cx="9144000" cy="789709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3600" dirty="0" smtClean="0"/>
              <a:t>Task Definition</a:t>
            </a:r>
            <a:endParaRPr lang="zh-CN" altLang="en-US" sz="3600" dirty="0"/>
          </a:p>
        </p:txBody>
      </p:sp>
      <p:sp>
        <p:nvSpPr>
          <p:cNvPr id="5" name="矩形 4"/>
          <p:cNvSpPr/>
          <p:nvPr/>
        </p:nvSpPr>
        <p:spPr>
          <a:xfrm>
            <a:off x="2643447" y="1870364"/>
            <a:ext cx="648392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ea"/>
              <a:buAutoNum type="circleNumDbPlain"/>
            </a:pPr>
            <a:r>
              <a:rPr lang="zh-CN" altLang="en-US" sz="2400" dirty="0">
                <a:latin typeface="+mj-lt"/>
                <a:ea typeface="微软雅黑" panose="020B0503020204020204" pitchFamily="34" charset="-122"/>
              </a:rPr>
              <a:t>Oliver was nervous about his wedding.</a:t>
            </a:r>
          </a:p>
          <a:p>
            <a:pPr marL="457200" indent="-457200">
              <a:buFont typeface="+mj-ea"/>
              <a:buAutoNum type="circleNumDbPlain"/>
            </a:pPr>
            <a:r>
              <a:rPr lang="zh-CN" altLang="en-US" sz="2400" dirty="0">
                <a:latin typeface="+mj-lt"/>
                <a:ea typeface="微软雅黑" panose="020B0503020204020204" pitchFamily="34" charset="-122"/>
              </a:rPr>
              <a:t>He was worried that he would stutter during the vows.</a:t>
            </a:r>
          </a:p>
          <a:p>
            <a:pPr marL="457200" indent="-457200">
              <a:buFont typeface="+mj-ea"/>
              <a:buAutoNum type="circleNumDbPlain"/>
            </a:pPr>
            <a:r>
              <a:rPr lang="zh-CN" altLang="en-US" sz="2400" dirty="0" smtClean="0">
                <a:latin typeface="+mj-lt"/>
                <a:ea typeface="微软雅黑" panose="020B0503020204020204" pitchFamily="34" charset="-122"/>
              </a:rPr>
              <a:t>W</a:t>
            </a:r>
            <a:r>
              <a:rPr lang="zh-CN" altLang="en-US" sz="2400" dirty="0">
                <a:latin typeface="+mj-lt"/>
                <a:ea typeface="微软雅黑" panose="020B0503020204020204" pitchFamily="34" charset="-122"/>
              </a:rPr>
              <a:t>hen the time came, he took a deep breath and began to speak</a:t>
            </a:r>
            <a:r>
              <a:rPr lang="zh-CN" altLang="en-US" sz="2400" dirty="0" smtClean="0">
                <a:latin typeface="+mj-lt"/>
                <a:ea typeface="微软雅黑" panose="020B0503020204020204" pitchFamily="34" charset="-122"/>
              </a:rPr>
              <a:t>.</a:t>
            </a:r>
            <a:endParaRPr lang="zh-CN" altLang="en-US" sz="2400" dirty="0">
              <a:latin typeface="+mj-lt"/>
              <a:ea typeface="微软雅黑" panose="020B0503020204020204" pitchFamily="34" charset="-122"/>
            </a:endParaRPr>
          </a:p>
          <a:p>
            <a:pPr marL="457200" indent="-457200">
              <a:buFont typeface="+mj-ea"/>
              <a:buAutoNum type="circleNumDbPlain"/>
            </a:pPr>
            <a:r>
              <a:rPr lang="zh-CN" altLang="en-US" sz="2400" dirty="0" smtClean="0">
                <a:latin typeface="+mj-lt"/>
                <a:ea typeface="微软雅黑" panose="020B0503020204020204" pitchFamily="34" charset="-122"/>
              </a:rPr>
              <a:t>H</a:t>
            </a:r>
            <a:r>
              <a:rPr lang="zh-CN" altLang="en-US" sz="2400" dirty="0">
                <a:latin typeface="+mj-lt"/>
                <a:ea typeface="微软雅黑" panose="020B0503020204020204" pitchFamily="34" charset="-122"/>
              </a:rPr>
              <a:t>e stuttered, but his wife smiled and touched him and he was okay</a:t>
            </a:r>
            <a:r>
              <a:rPr lang="zh-CN" altLang="en-US" sz="2400" dirty="0" smtClean="0">
                <a:latin typeface="+mj-lt"/>
                <a:ea typeface="微软雅黑" panose="020B0503020204020204" pitchFamily="34" charset="-122"/>
              </a:rPr>
              <a:t>.</a:t>
            </a:r>
            <a:endParaRPr lang="en-US" altLang="zh-CN" sz="2400" dirty="0" smtClean="0">
              <a:latin typeface="+mj-lt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+mj-lt"/>
              <a:ea typeface="微软雅黑" panose="020B0503020204020204" pitchFamily="34" charset="-122"/>
            </a:endParaRPr>
          </a:p>
          <a:p>
            <a:endParaRPr lang="zh-CN" altLang="en-US" sz="2400" dirty="0">
              <a:latin typeface="+mj-lt"/>
              <a:ea typeface="微软雅黑" panose="020B0503020204020204" pitchFamily="34" charset="-122"/>
            </a:endParaRPr>
          </a:p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400" i="1" dirty="0">
                <a:latin typeface="+mj-lt"/>
                <a:ea typeface="微软雅黑" panose="020B0503020204020204" pitchFamily="34" charset="-122"/>
              </a:rPr>
              <a:t>Oliver decided to not get married.</a:t>
            </a:r>
          </a:p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400" i="1" dirty="0">
                <a:latin typeface="+mj-lt"/>
                <a:ea typeface="微软雅黑" panose="020B0503020204020204" pitchFamily="34" charset="-122"/>
              </a:rPr>
              <a:t>Oliver was so grateful for his wife's love.</a:t>
            </a:r>
          </a:p>
        </p:txBody>
      </p:sp>
      <p:sp>
        <p:nvSpPr>
          <p:cNvPr id="7" name="左大括号 6"/>
          <p:cNvSpPr/>
          <p:nvPr/>
        </p:nvSpPr>
        <p:spPr>
          <a:xfrm>
            <a:off x="2236124" y="1995053"/>
            <a:ext cx="357448" cy="2369127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9" name="文本框 8"/>
          <p:cNvSpPr txBox="1"/>
          <p:nvPr/>
        </p:nvSpPr>
        <p:spPr>
          <a:xfrm>
            <a:off x="415637" y="2880559"/>
            <a:ext cx="1629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/>
              <a:t>context</a:t>
            </a:r>
            <a:endParaRPr lang="zh-CN" altLang="en-US" sz="3200" b="1" dirty="0"/>
          </a:p>
        </p:txBody>
      </p:sp>
      <p:sp>
        <p:nvSpPr>
          <p:cNvPr id="11" name="左大括号 10"/>
          <p:cNvSpPr/>
          <p:nvPr/>
        </p:nvSpPr>
        <p:spPr>
          <a:xfrm>
            <a:off x="2236124" y="5256357"/>
            <a:ext cx="357448" cy="629054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12" name="文本框 11"/>
          <p:cNvSpPr txBox="1"/>
          <p:nvPr/>
        </p:nvSpPr>
        <p:spPr>
          <a:xfrm>
            <a:off x="149629" y="5256357"/>
            <a:ext cx="2161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/>
              <a:t>candidates</a:t>
            </a:r>
            <a:endParaRPr lang="zh-CN" altLang="en-US" sz="3200" b="1" dirty="0"/>
          </a:p>
        </p:txBody>
      </p:sp>
      <p:sp>
        <p:nvSpPr>
          <p:cNvPr id="13" name="文本框 12"/>
          <p:cNvSpPr txBox="1"/>
          <p:nvPr/>
        </p:nvSpPr>
        <p:spPr>
          <a:xfrm>
            <a:off x="149629" y="906087"/>
            <a:ext cx="8877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/>
              <a:t>Story </a:t>
            </a:r>
            <a:r>
              <a:rPr lang="en-US" altLang="zh-CN" sz="3200" dirty="0"/>
              <a:t>C</a:t>
            </a:r>
            <a:r>
              <a:rPr lang="en-US" altLang="zh-CN" sz="3200" dirty="0" smtClean="0"/>
              <a:t>loze Test </a:t>
            </a:r>
            <a:endParaRPr lang="zh-CN" altLang="en-US" sz="3200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1323" y="5570884"/>
            <a:ext cx="405439" cy="405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18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"/>
            <a:ext cx="9144000" cy="789709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3600" dirty="0" smtClean="0"/>
              <a:t>But …</a:t>
            </a:r>
            <a:endParaRPr lang="zh-CN" altLang="en-US" sz="3600" dirty="0"/>
          </a:p>
        </p:txBody>
      </p:sp>
      <p:sp>
        <p:nvSpPr>
          <p:cNvPr id="5" name="矩形 4"/>
          <p:cNvSpPr/>
          <p:nvPr/>
        </p:nvSpPr>
        <p:spPr>
          <a:xfrm>
            <a:off x="483476" y="2474009"/>
            <a:ext cx="8177048" cy="39703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dirty="0" smtClean="0">
                <a:latin typeface="微软雅黑" charset="0"/>
                <a:ea typeface="微软雅黑" charset="0"/>
              </a:rPr>
              <a:t>Billy's car broke down on the highway.	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dirty="0" smtClean="0">
                <a:latin typeface="微软雅黑" charset="0"/>
                <a:ea typeface="微软雅黑" charset="0"/>
              </a:rPr>
              <a:t>He looked under the hood and realized his starter was broken.	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dirty="0" smtClean="0">
                <a:latin typeface="微软雅黑" charset="0"/>
                <a:ea typeface="微软雅黑" charset="0"/>
              </a:rPr>
              <a:t>The nearest mechanic quoted Billy 300 dollars, which was far too much.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dirty="0" smtClean="0">
                <a:latin typeface="微软雅黑" charset="0"/>
                <a:ea typeface="微软雅黑" charset="0"/>
              </a:rPr>
              <a:t>He instead called a friend who came and fixed the starter for $100.	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u="sng" dirty="0" smtClean="0">
                <a:latin typeface="微软雅黑" charset="0"/>
                <a:ea typeface="微软雅黑" charset="0"/>
              </a:rPr>
              <a:t>Billy drove away happily with a functioning engine.</a:t>
            </a:r>
            <a:endParaRPr lang="zh-CN" altLang="en-US" sz="2800" u="sng" dirty="0">
              <a:latin typeface="微软雅黑" charset="0"/>
              <a:ea typeface="微软雅黑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81644" y="1088967"/>
            <a:ext cx="80788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The training set only contains the </a:t>
            </a:r>
            <a:r>
              <a:rPr lang="en-US" altLang="zh-CN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positive</a:t>
            </a:r>
            <a:r>
              <a:rPr lang="en-US" altLang="zh-CN" sz="32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ending!!!</a:t>
            </a:r>
            <a:endParaRPr lang="zh-CN" altLang="en-US" sz="32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46582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"/>
            <a:ext cx="9144000" cy="789709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3600" dirty="0" smtClean="0"/>
              <a:t>One possible </a:t>
            </a:r>
            <a:r>
              <a:rPr lang="en-US" altLang="zh-CN" sz="3600" dirty="0" smtClean="0"/>
              <a:t>solution</a:t>
            </a:r>
            <a:endParaRPr lang="zh-CN" altLang="en-US" sz="3600" dirty="0"/>
          </a:p>
        </p:txBody>
      </p:sp>
      <p:sp>
        <p:nvSpPr>
          <p:cNvPr id="7" name="文本框 6"/>
          <p:cNvSpPr txBox="1"/>
          <p:nvPr/>
        </p:nvSpPr>
        <p:spPr>
          <a:xfrm>
            <a:off x="262544" y="860367"/>
            <a:ext cx="8805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Similar with </a:t>
            </a:r>
            <a:r>
              <a:rPr lang="en-US" altLang="zh-CN" sz="2400" dirty="0" err="1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transXXX</a:t>
            </a:r>
            <a:r>
              <a:rPr lang="en-US" altLang="zh-CN" sz="24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, word2vec </a:t>
            </a:r>
            <a:r>
              <a:rPr lang="en-US" altLang="zh-CN" sz="2400" dirty="0" err="1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etc</a:t>
            </a:r>
            <a:r>
              <a:rPr lang="en-US" altLang="zh-CN" sz="24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, we can random sample a sentence as the negative candidate</a:t>
            </a:r>
            <a:endParaRPr lang="zh-CN" altLang="en-US" sz="24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178" y="1762020"/>
            <a:ext cx="6149987" cy="4194214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62544" y="6026890"/>
            <a:ext cx="891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/>
              <a:t>The sentence space is too large to sample!!!!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70845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"/>
            <a:ext cx="9144000" cy="789709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3600" dirty="0" smtClean="0"/>
              <a:t>Our Proposed Solution</a:t>
            </a:r>
            <a:endParaRPr lang="zh-CN" altLang="en-US" sz="3600" dirty="0"/>
          </a:p>
        </p:txBody>
      </p:sp>
      <p:sp>
        <p:nvSpPr>
          <p:cNvPr id="5" name="文本框 4"/>
          <p:cNvSpPr txBox="1"/>
          <p:nvPr/>
        </p:nvSpPr>
        <p:spPr>
          <a:xfrm>
            <a:off x="598516" y="1138845"/>
            <a:ext cx="7946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/>
              <a:t>Use GANs to generate the negative examples</a:t>
            </a:r>
            <a:endParaRPr lang="zh-CN" altLang="en-US" sz="3200" dirty="0"/>
          </a:p>
        </p:txBody>
      </p:sp>
      <p:sp>
        <p:nvSpPr>
          <p:cNvPr id="6" name="矩形 5"/>
          <p:cNvSpPr/>
          <p:nvPr/>
        </p:nvSpPr>
        <p:spPr>
          <a:xfrm>
            <a:off x="3898669" y="4545960"/>
            <a:ext cx="1346662" cy="7148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00" dirty="0" smtClean="0"/>
              <a:t>context</a:t>
            </a:r>
            <a:endParaRPr lang="zh-CN" altLang="en-US" sz="3000" dirty="0"/>
          </a:p>
        </p:txBody>
      </p:sp>
      <p:sp>
        <p:nvSpPr>
          <p:cNvPr id="7" name="圆角矩形 6"/>
          <p:cNvSpPr/>
          <p:nvPr/>
        </p:nvSpPr>
        <p:spPr>
          <a:xfrm>
            <a:off x="3670069" y="5799018"/>
            <a:ext cx="1803862" cy="61514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generator</a:t>
            </a:r>
            <a:endParaRPr lang="zh-CN" alt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3483033" y="3141661"/>
            <a:ext cx="2177934" cy="61514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discriminator</a:t>
            </a:r>
            <a:endParaRPr lang="zh-CN" alt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矩形 8"/>
          <p:cNvSpPr/>
          <p:nvPr/>
        </p:nvSpPr>
        <p:spPr>
          <a:xfrm>
            <a:off x="1845426" y="4167730"/>
            <a:ext cx="1330037" cy="4904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/>
              <a:t>fake</a:t>
            </a:r>
            <a:endParaRPr lang="zh-CN" altLang="en-US" sz="3200" dirty="0"/>
          </a:p>
        </p:txBody>
      </p:sp>
      <p:sp>
        <p:nvSpPr>
          <p:cNvPr id="10" name="矩形 9"/>
          <p:cNvSpPr/>
          <p:nvPr/>
        </p:nvSpPr>
        <p:spPr>
          <a:xfrm>
            <a:off x="5968537" y="4167729"/>
            <a:ext cx="1330037" cy="4904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/>
              <a:t>true</a:t>
            </a:r>
            <a:endParaRPr lang="zh-CN" altLang="en-US" sz="3200" dirty="0"/>
          </a:p>
        </p:txBody>
      </p:sp>
      <p:cxnSp>
        <p:nvCxnSpPr>
          <p:cNvPr id="12" name="直接箭头连接符 11"/>
          <p:cNvCxnSpPr>
            <a:stCxn id="6" idx="2"/>
            <a:endCxn id="7" idx="0"/>
          </p:cNvCxnSpPr>
          <p:nvPr/>
        </p:nvCxnSpPr>
        <p:spPr>
          <a:xfrm>
            <a:off x="4572000" y="5260855"/>
            <a:ext cx="0" cy="53816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曲线连接符 17"/>
          <p:cNvCxnSpPr>
            <a:stCxn id="7" idx="1"/>
            <a:endCxn id="9" idx="2"/>
          </p:cNvCxnSpPr>
          <p:nvPr/>
        </p:nvCxnSpPr>
        <p:spPr>
          <a:xfrm rot="10800000">
            <a:off x="2510445" y="4658181"/>
            <a:ext cx="1159624" cy="1448408"/>
          </a:xfrm>
          <a:prstGeom prst="curved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>
            <a:stCxn id="6" idx="0"/>
            <a:endCxn id="8" idx="2"/>
          </p:cNvCxnSpPr>
          <p:nvPr/>
        </p:nvCxnSpPr>
        <p:spPr>
          <a:xfrm flipV="1">
            <a:off x="4572000" y="3756803"/>
            <a:ext cx="0" cy="78915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曲线连接符 22"/>
          <p:cNvCxnSpPr>
            <a:stCxn id="9" idx="0"/>
            <a:endCxn id="8" idx="1"/>
          </p:cNvCxnSpPr>
          <p:nvPr/>
        </p:nvCxnSpPr>
        <p:spPr>
          <a:xfrm rot="5400000" flipH="1" flipV="1">
            <a:off x="2637490" y="3322187"/>
            <a:ext cx="718498" cy="972588"/>
          </a:xfrm>
          <a:prstGeom prst="curved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曲线连接符 24"/>
          <p:cNvCxnSpPr>
            <a:stCxn id="10" idx="0"/>
            <a:endCxn id="8" idx="3"/>
          </p:cNvCxnSpPr>
          <p:nvPr/>
        </p:nvCxnSpPr>
        <p:spPr>
          <a:xfrm rot="16200000" flipV="1">
            <a:off x="5788014" y="3322186"/>
            <a:ext cx="718497" cy="972589"/>
          </a:xfrm>
          <a:prstGeom prst="curved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>
            <a:stCxn id="8" idx="0"/>
          </p:cNvCxnSpPr>
          <p:nvPr/>
        </p:nvCxnSpPr>
        <p:spPr>
          <a:xfrm flipH="1" flipV="1">
            <a:off x="4571999" y="2643618"/>
            <a:ext cx="1" cy="49804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3670069" y="2072754"/>
            <a:ext cx="18038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latin typeface="+mj-lt"/>
              </a:rPr>
              <a:t>score</a:t>
            </a:r>
            <a:endParaRPr lang="zh-CN" altLang="en-US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5907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"/>
            <a:ext cx="9144000" cy="789709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3600" dirty="0" smtClean="0"/>
              <a:t>Discriminator</a:t>
            </a:r>
            <a:endParaRPr lang="zh-CN" altLang="en-US" sz="3600" dirty="0"/>
          </a:p>
        </p:txBody>
      </p:sp>
      <p:sp>
        <p:nvSpPr>
          <p:cNvPr id="78" name="立方体 77"/>
          <p:cNvSpPr/>
          <p:nvPr/>
        </p:nvSpPr>
        <p:spPr>
          <a:xfrm>
            <a:off x="5730126" y="1324894"/>
            <a:ext cx="745215" cy="624303"/>
          </a:xfrm>
          <a:prstGeom prst="cube">
            <a:avLst/>
          </a:prstGeom>
          <a:gradFill>
            <a:gsLst>
              <a:gs pos="49000">
                <a:srgbClr val="996633"/>
              </a:gs>
              <a:gs pos="19000">
                <a:srgbClr val="7030A0"/>
              </a:gs>
              <a:gs pos="79000">
                <a:srgbClr val="A6DA6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741218" y="4431207"/>
            <a:ext cx="3972562" cy="369332"/>
          </a:xfrm>
          <a:prstGeom prst="rect">
            <a:avLst/>
          </a:prstGeom>
          <a:scene3d>
            <a:camera prst="orthographicFront">
              <a:rot lat="1200000" lon="3000000" rev="4200000"/>
            </a:camera>
            <a:lightRig rig="threePt" dir="t"/>
          </a:scene3d>
          <a:sp3d prstMaterial="flat"/>
        </p:spPr>
        <p:txBody>
          <a:bodyPr wrap="none">
            <a:spAutoFit/>
          </a:bodyPr>
          <a:lstStyle/>
          <a:p>
            <a:r>
              <a:rPr lang="zh-CN" altLang="en-US" dirty="0"/>
              <a:t>Billy's car broke down on the highway.</a:t>
            </a:r>
          </a:p>
        </p:txBody>
      </p:sp>
      <p:sp>
        <p:nvSpPr>
          <p:cNvPr id="80" name="矩形 79"/>
          <p:cNvSpPr/>
          <p:nvPr/>
        </p:nvSpPr>
        <p:spPr>
          <a:xfrm>
            <a:off x="2356316" y="4488265"/>
            <a:ext cx="3648756" cy="338554"/>
          </a:xfrm>
          <a:prstGeom prst="rect">
            <a:avLst/>
          </a:prstGeom>
          <a:scene3d>
            <a:camera prst="orthographicFront">
              <a:rot lat="1080000" lon="2820000" rev="4200000"/>
            </a:camera>
            <a:lightRig rig="threePt" dir="t"/>
          </a:scene3d>
          <a:sp3d prstMaterial="flat"/>
        </p:spPr>
        <p:txBody>
          <a:bodyPr wrap="none">
            <a:spAutoFit/>
          </a:bodyPr>
          <a:lstStyle/>
          <a:p>
            <a:r>
              <a:rPr lang="zh-CN" altLang="en-US" sz="1600" dirty="0"/>
              <a:t>He </a:t>
            </a:r>
            <a:r>
              <a:rPr lang="zh-CN" altLang="en-US" sz="1600" dirty="0" smtClean="0"/>
              <a:t>instead </a:t>
            </a:r>
            <a:r>
              <a:rPr lang="en-US" altLang="zh-CN" sz="1600" dirty="0" smtClean="0"/>
              <a:t>…</a:t>
            </a:r>
            <a:r>
              <a:rPr lang="zh-CN" altLang="en-US" sz="1600" dirty="0" smtClean="0"/>
              <a:t> </a:t>
            </a:r>
            <a:r>
              <a:rPr lang="zh-CN" altLang="en-US" sz="1600" dirty="0"/>
              <a:t>fixed the starter for $100.</a:t>
            </a:r>
          </a:p>
        </p:txBody>
      </p:sp>
      <p:sp>
        <p:nvSpPr>
          <p:cNvPr id="81" name="矩形 80"/>
          <p:cNvSpPr/>
          <p:nvPr/>
        </p:nvSpPr>
        <p:spPr>
          <a:xfrm>
            <a:off x="3814009" y="4218461"/>
            <a:ext cx="4634602" cy="338554"/>
          </a:xfrm>
          <a:prstGeom prst="rect">
            <a:avLst/>
          </a:prstGeom>
          <a:scene3d>
            <a:camera prst="orthographicFront">
              <a:rot lat="1080000" lon="2820000" rev="4200000"/>
            </a:camera>
            <a:lightRig rig="threePt" dir="t"/>
          </a:scene3d>
          <a:sp3d prstMaterial="flat"/>
        </p:spPr>
        <p:txBody>
          <a:bodyPr wrap="none">
            <a:spAutoFit/>
          </a:bodyPr>
          <a:lstStyle/>
          <a:p>
            <a:r>
              <a:rPr lang="zh-CN" altLang="en-US" sz="1600" dirty="0"/>
              <a:t>Billy drove away happily with a functioning engine.</a:t>
            </a:r>
          </a:p>
        </p:txBody>
      </p:sp>
      <p:sp>
        <p:nvSpPr>
          <p:cNvPr id="82" name="文本框 81"/>
          <p:cNvSpPr txBox="1"/>
          <p:nvPr/>
        </p:nvSpPr>
        <p:spPr>
          <a:xfrm rot="1385815">
            <a:off x="3380622" y="4329578"/>
            <a:ext cx="866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/>
              <a:t>…</a:t>
            </a:r>
            <a:endParaRPr lang="zh-CN" altLang="en-US" sz="2400" b="1" dirty="0"/>
          </a:p>
        </p:txBody>
      </p:sp>
      <p:sp>
        <p:nvSpPr>
          <p:cNvPr id="83" name="立方体 82"/>
          <p:cNvSpPr/>
          <p:nvPr/>
        </p:nvSpPr>
        <p:spPr>
          <a:xfrm>
            <a:off x="2888014" y="3333462"/>
            <a:ext cx="432235" cy="492300"/>
          </a:xfrm>
          <a:prstGeom prst="cub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立方体 83"/>
          <p:cNvSpPr/>
          <p:nvPr/>
        </p:nvSpPr>
        <p:spPr>
          <a:xfrm>
            <a:off x="2685527" y="3520787"/>
            <a:ext cx="433362" cy="498187"/>
          </a:xfrm>
          <a:prstGeom prst="cub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立方体 84"/>
          <p:cNvSpPr/>
          <p:nvPr/>
        </p:nvSpPr>
        <p:spPr>
          <a:xfrm>
            <a:off x="2457640" y="3725548"/>
            <a:ext cx="461939" cy="506385"/>
          </a:xfrm>
          <a:prstGeom prst="cub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立方体 85"/>
          <p:cNvSpPr/>
          <p:nvPr/>
        </p:nvSpPr>
        <p:spPr>
          <a:xfrm>
            <a:off x="2220140" y="3933537"/>
            <a:ext cx="493684" cy="542114"/>
          </a:xfrm>
          <a:prstGeom prst="cub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立方体 86"/>
          <p:cNvSpPr/>
          <p:nvPr/>
        </p:nvSpPr>
        <p:spPr>
          <a:xfrm>
            <a:off x="1989078" y="4120585"/>
            <a:ext cx="544184" cy="590245"/>
          </a:xfrm>
          <a:prstGeom prst="cub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立方体 87"/>
          <p:cNvSpPr/>
          <p:nvPr/>
        </p:nvSpPr>
        <p:spPr>
          <a:xfrm>
            <a:off x="1758016" y="4330059"/>
            <a:ext cx="544184" cy="588042"/>
          </a:xfrm>
          <a:prstGeom prst="cub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立方体 88"/>
          <p:cNvSpPr/>
          <p:nvPr/>
        </p:nvSpPr>
        <p:spPr>
          <a:xfrm>
            <a:off x="1517590" y="4535288"/>
            <a:ext cx="556723" cy="601812"/>
          </a:xfrm>
          <a:prstGeom prst="cub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立方体 89"/>
          <p:cNvSpPr/>
          <p:nvPr/>
        </p:nvSpPr>
        <p:spPr>
          <a:xfrm>
            <a:off x="2817610" y="2523030"/>
            <a:ext cx="432235" cy="492300"/>
          </a:xfrm>
          <a:prstGeom prst="cub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立方体 90"/>
          <p:cNvSpPr/>
          <p:nvPr/>
        </p:nvSpPr>
        <p:spPr>
          <a:xfrm>
            <a:off x="2615123" y="2710355"/>
            <a:ext cx="433362" cy="498187"/>
          </a:xfrm>
          <a:prstGeom prst="cub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立方体 91"/>
          <p:cNvSpPr/>
          <p:nvPr/>
        </p:nvSpPr>
        <p:spPr>
          <a:xfrm>
            <a:off x="2384061" y="2915116"/>
            <a:ext cx="461939" cy="506385"/>
          </a:xfrm>
          <a:prstGeom prst="cub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立方体 92"/>
          <p:cNvSpPr/>
          <p:nvPr/>
        </p:nvSpPr>
        <p:spPr>
          <a:xfrm>
            <a:off x="2149736" y="3123105"/>
            <a:ext cx="493684" cy="542114"/>
          </a:xfrm>
          <a:prstGeom prst="cub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下箭头 93"/>
          <p:cNvSpPr/>
          <p:nvPr/>
        </p:nvSpPr>
        <p:spPr>
          <a:xfrm rot="10800000">
            <a:off x="1726173" y="4381278"/>
            <a:ext cx="57150" cy="230414"/>
          </a:xfrm>
          <a:prstGeom prst="downArrow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下箭头 94"/>
          <p:cNvSpPr/>
          <p:nvPr/>
        </p:nvSpPr>
        <p:spPr>
          <a:xfrm rot="10800000">
            <a:off x="1998981" y="4155116"/>
            <a:ext cx="57150" cy="230414"/>
          </a:xfrm>
          <a:prstGeom prst="downArrow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下箭头 95"/>
          <p:cNvSpPr/>
          <p:nvPr/>
        </p:nvSpPr>
        <p:spPr>
          <a:xfrm rot="10800000">
            <a:off x="2234971" y="3959686"/>
            <a:ext cx="57150" cy="230414"/>
          </a:xfrm>
          <a:prstGeom prst="downArrow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下箭头 96"/>
          <p:cNvSpPr/>
          <p:nvPr/>
        </p:nvSpPr>
        <p:spPr>
          <a:xfrm rot="10800000">
            <a:off x="2444547" y="3744714"/>
            <a:ext cx="57150" cy="230414"/>
          </a:xfrm>
          <a:prstGeom prst="downArrow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立方体 97"/>
          <p:cNvSpPr/>
          <p:nvPr/>
        </p:nvSpPr>
        <p:spPr>
          <a:xfrm>
            <a:off x="1918674" y="3310153"/>
            <a:ext cx="544184" cy="590245"/>
          </a:xfrm>
          <a:prstGeom prst="cub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立方体 98"/>
          <p:cNvSpPr/>
          <p:nvPr/>
        </p:nvSpPr>
        <p:spPr>
          <a:xfrm>
            <a:off x="1690786" y="3510627"/>
            <a:ext cx="544184" cy="588042"/>
          </a:xfrm>
          <a:prstGeom prst="cub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立方体 99"/>
          <p:cNvSpPr/>
          <p:nvPr/>
        </p:nvSpPr>
        <p:spPr>
          <a:xfrm>
            <a:off x="1447186" y="3724856"/>
            <a:ext cx="556723" cy="601812"/>
          </a:xfrm>
          <a:prstGeom prst="cub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下箭头 100"/>
          <p:cNvSpPr/>
          <p:nvPr/>
        </p:nvSpPr>
        <p:spPr>
          <a:xfrm rot="10800000">
            <a:off x="2665345" y="3480292"/>
            <a:ext cx="55360" cy="297999"/>
          </a:xfrm>
          <a:prstGeom prst="downArrow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下箭头 101"/>
          <p:cNvSpPr/>
          <p:nvPr/>
        </p:nvSpPr>
        <p:spPr>
          <a:xfrm rot="10800000">
            <a:off x="2862429" y="3267333"/>
            <a:ext cx="57150" cy="306192"/>
          </a:xfrm>
          <a:prstGeom prst="downArrow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下箭头 102"/>
          <p:cNvSpPr/>
          <p:nvPr/>
        </p:nvSpPr>
        <p:spPr>
          <a:xfrm rot="10800000">
            <a:off x="3063675" y="3074121"/>
            <a:ext cx="57600" cy="303043"/>
          </a:xfrm>
          <a:prstGeom prst="downArrow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右箭头 103"/>
          <p:cNvSpPr/>
          <p:nvPr/>
        </p:nvSpPr>
        <p:spPr>
          <a:xfrm rot="18920769">
            <a:off x="1068074" y="3117233"/>
            <a:ext cx="1811345" cy="80206"/>
          </a:xfrm>
          <a:prstGeom prst="rightArrow">
            <a:avLst>
              <a:gd name="adj1" fmla="val 50000"/>
              <a:gd name="adj2" fmla="val 119068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立方体 104"/>
          <p:cNvSpPr/>
          <p:nvPr/>
        </p:nvSpPr>
        <p:spPr>
          <a:xfrm>
            <a:off x="6671838" y="2727779"/>
            <a:ext cx="432235" cy="492300"/>
          </a:xfrm>
          <a:prstGeom prst="cub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立方体 105"/>
          <p:cNvSpPr/>
          <p:nvPr/>
        </p:nvSpPr>
        <p:spPr>
          <a:xfrm>
            <a:off x="6704695" y="2046008"/>
            <a:ext cx="432235" cy="492300"/>
          </a:xfrm>
          <a:prstGeom prst="cub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下箭头 106"/>
          <p:cNvSpPr/>
          <p:nvPr/>
        </p:nvSpPr>
        <p:spPr>
          <a:xfrm rot="10800000">
            <a:off x="6848397" y="2578700"/>
            <a:ext cx="45719" cy="205887"/>
          </a:xfrm>
          <a:prstGeom prst="downArrow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立方体 107"/>
          <p:cNvSpPr/>
          <p:nvPr/>
        </p:nvSpPr>
        <p:spPr>
          <a:xfrm>
            <a:off x="4617431" y="3194220"/>
            <a:ext cx="432235" cy="492300"/>
          </a:xfrm>
          <a:prstGeom prst="cub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立方体 108"/>
          <p:cNvSpPr/>
          <p:nvPr/>
        </p:nvSpPr>
        <p:spPr>
          <a:xfrm>
            <a:off x="4628856" y="2467737"/>
            <a:ext cx="432235" cy="492300"/>
          </a:xfrm>
          <a:prstGeom prst="cub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下箭头 109"/>
          <p:cNvSpPr/>
          <p:nvPr/>
        </p:nvSpPr>
        <p:spPr>
          <a:xfrm rot="10800000">
            <a:off x="4785564" y="2986516"/>
            <a:ext cx="57600" cy="259200"/>
          </a:xfrm>
          <a:prstGeom prst="downArrow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立方体 110"/>
          <p:cNvSpPr/>
          <p:nvPr/>
        </p:nvSpPr>
        <p:spPr>
          <a:xfrm>
            <a:off x="3403785" y="2494417"/>
            <a:ext cx="432235" cy="492300"/>
          </a:xfrm>
          <a:prstGeom prst="cub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立方体 111"/>
          <p:cNvSpPr/>
          <p:nvPr/>
        </p:nvSpPr>
        <p:spPr>
          <a:xfrm>
            <a:off x="3991425" y="2485192"/>
            <a:ext cx="432235" cy="492300"/>
          </a:xfrm>
          <a:prstGeom prst="cub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文本框 112"/>
          <p:cNvSpPr txBox="1"/>
          <p:nvPr/>
        </p:nvSpPr>
        <p:spPr>
          <a:xfrm>
            <a:off x="1411124" y="5533965"/>
            <a:ext cx="587020" cy="430887"/>
          </a:xfrm>
          <a:prstGeom prst="rect">
            <a:avLst/>
          </a:prstGeom>
          <a:scene3d>
            <a:camera prst="orthographicFront">
              <a:rot lat="1200000" lon="3000000" rev="4200000"/>
            </a:camera>
            <a:lightRig rig="threePt" dir="t"/>
          </a:scene3d>
          <a:sp3d prstMaterial="flat"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en-US" altLang="zh-CN" sz="2200" b="1" dirty="0" smtClean="0"/>
              <a:t>S</a:t>
            </a:r>
            <a:r>
              <a:rPr lang="en-US" altLang="zh-CN" sz="2200" b="1" baseline="-25000" dirty="0" smtClean="0"/>
              <a:t>0</a:t>
            </a:r>
            <a:r>
              <a:rPr lang="en-US" altLang="zh-CN" sz="2200" b="1" dirty="0" smtClean="0"/>
              <a:t> :</a:t>
            </a:r>
            <a:endParaRPr lang="zh-CN" altLang="en-US" sz="2200" b="1" baseline="-25000" dirty="0"/>
          </a:p>
        </p:txBody>
      </p:sp>
      <p:sp>
        <p:nvSpPr>
          <p:cNvPr id="114" name="文本框 113"/>
          <p:cNvSpPr txBox="1"/>
          <p:nvPr/>
        </p:nvSpPr>
        <p:spPr>
          <a:xfrm>
            <a:off x="3963368" y="3539793"/>
            <a:ext cx="866775" cy="769441"/>
          </a:xfrm>
          <a:prstGeom prst="rect">
            <a:avLst/>
          </a:prstGeom>
          <a:noFill/>
          <a:scene3d>
            <a:camera prst="orthographicFront">
              <a:rot lat="1200000" lon="3000000" rev="42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solidFill>
                  <a:srgbClr val="FFC000"/>
                </a:solidFill>
              </a:rPr>
              <a:t>…</a:t>
            </a:r>
            <a:endParaRPr lang="zh-CN" altLang="en-US" sz="4400" b="1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文本框 114"/>
              <p:cNvSpPr txBox="1"/>
              <p:nvPr/>
            </p:nvSpPr>
            <p:spPr>
              <a:xfrm>
                <a:off x="3430329" y="2629186"/>
                <a:ext cx="2879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zh-CN" alt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zh-CN" altLang="en-US" b="1" i="1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zh-CN" alt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sup>
                      </m:sSub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15" name="文本框 1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0329" y="2629186"/>
                <a:ext cx="287964" cy="276999"/>
              </a:xfrm>
              <a:prstGeom prst="rect">
                <a:avLst/>
              </a:prstGeom>
              <a:blipFill>
                <a:blip r:embed="rId2"/>
                <a:stretch>
                  <a:fillRect l="-10638" r="-4255" b="-1739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文本框 115"/>
              <p:cNvSpPr txBox="1"/>
              <p:nvPr/>
            </p:nvSpPr>
            <p:spPr>
              <a:xfrm>
                <a:off x="4019474" y="2644765"/>
                <a:ext cx="29328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zh-CN" alt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zh-CN" altLang="en-US" b="1" i="1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sup>
                      </m:sSub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16" name="文本框 1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9474" y="2644765"/>
                <a:ext cx="293285" cy="276999"/>
              </a:xfrm>
              <a:prstGeom prst="rect">
                <a:avLst/>
              </a:prstGeom>
              <a:blipFill>
                <a:blip r:embed="rId3"/>
                <a:stretch>
                  <a:fillRect l="-10417" r="-6250" b="-177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文本框 116"/>
              <p:cNvSpPr txBox="1"/>
              <p:nvPr/>
            </p:nvSpPr>
            <p:spPr>
              <a:xfrm>
                <a:off x="4643891" y="2633430"/>
                <a:ext cx="29328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zh-CN" alt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zh-CN" altLang="en-US" b="1" i="1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sup>
                      </m:sSub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17" name="文本框 1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3891" y="2633430"/>
                <a:ext cx="293285" cy="276999"/>
              </a:xfrm>
              <a:prstGeom prst="rect">
                <a:avLst/>
              </a:prstGeom>
              <a:blipFill>
                <a:blip r:embed="rId4"/>
                <a:stretch>
                  <a:fillRect l="-10417" r="-4167" b="-177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8" name="文本框 117"/>
          <p:cNvSpPr txBox="1"/>
          <p:nvPr/>
        </p:nvSpPr>
        <p:spPr>
          <a:xfrm>
            <a:off x="6170218" y="3070249"/>
            <a:ext cx="866775" cy="769441"/>
          </a:xfrm>
          <a:prstGeom prst="rect">
            <a:avLst/>
          </a:prstGeom>
          <a:noFill/>
          <a:scene3d>
            <a:camera prst="orthographicFront">
              <a:rot lat="1200000" lon="3000000" rev="42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solidFill>
                  <a:srgbClr val="FFC000"/>
                </a:solidFill>
              </a:rPr>
              <a:t>…</a:t>
            </a:r>
            <a:endParaRPr lang="zh-CN" altLang="en-US" sz="4400" b="1" dirty="0">
              <a:solidFill>
                <a:srgbClr val="FFC000"/>
              </a:solidFill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6018241" y="2368556"/>
            <a:ext cx="866775" cy="769441"/>
          </a:xfrm>
          <a:prstGeom prst="rect">
            <a:avLst/>
          </a:prstGeom>
          <a:noFill/>
          <a:scene3d>
            <a:camera prst="orthographicFront">
              <a:rot lat="1200000" lon="3000000" rev="42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solidFill>
                  <a:srgbClr val="92D050"/>
                </a:solidFill>
              </a:rPr>
              <a:t>…</a:t>
            </a:r>
            <a:endParaRPr lang="zh-CN" altLang="en-US" sz="4400" b="1" dirty="0">
              <a:solidFill>
                <a:srgbClr val="92D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文本框 119"/>
              <p:cNvSpPr txBox="1"/>
              <p:nvPr/>
            </p:nvSpPr>
            <p:spPr>
              <a:xfrm>
                <a:off x="6731812" y="2182207"/>
                <a:ext cx="29328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zh-CN" alt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zh-CN" altLang="en-US" b="1" i="1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sup>
                      </m:sSub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20" name="文本框 1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1812" y="2182207"/>
                <a:ext cx="293285" cy="276999"/>
              </a:xfrm>
              <a:prstGeom prst="rect">
                <a:avLst/>
              </a:prstGeom>
              <a:blipFill>
                <a:blip r:embed="rId5"/>
                <a:stretch>
                  <a:fillRect l="-10417" r="-6250" b="-177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1" name="立方体 120"/>
          <p:cNvSpPr/>
          <p:nvPr/>
        </p:nvSpPr>
        <p:spPr>
          <a:xfrm>
            <a:off x="2856567" y="1491507"/>
            <a:ext cx="432235" cy="492300"/>
          </a:xfrm>
          <a:prstGeom prst="cub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立方体 121"/>
          <p:cNvSpPr/>
          <p:nvPr/>
        </p:nvSpPr>
        <p:spPr>
          <a:xfrm>
            <a:off x="4658373" y="1430781"/>
            <a:ext cx="432235" cy="492300"/>
          </a:xfrm>
          <a:prstGeom prst="cub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立方体 122"/>
          <p:cNvSpPr/>
          <p:nvPr/>
        </p:nvSpPr>
        <p:spPr>
          <a:xfrm>
            <a:off x="3457169" y="1479085"/>
            <a:ext cx="432235" cy="492300"/>
          </a:xfrm>
          <a:prstGeom prst="cub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立方体 123"/>
          <p:cNvSpPr/>
          <p:nvPr/>
        </p:nvSpPr>
        <p:spPr>
          <a:xfrm>
            <a:off x="4057771" y="1456897"/>
            <a:ext cx="432235" cy="492300"/>
          </a:xfrm>
          <a:prstGeom prst="cub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左箭头 124"/>
          <p:cNvSpPr/>
          <p:nvPr/>
        </p:nvSpPr>
        <p:spPr>
          <a:xfrm>
            <a:off x="2817609" y="2254659"/>
            <a:ext cx="3875189" cy="82705"/>
          </a:xfrm>
          <a:prstGeom prst="leftArrow">
            <a:avLst>
              <a:gd name="adj1" fmla="val 50000"/>
              <a:gd name="adj2" fmla="val 119591"/>
            </a:avLst>
          </a:prstGeom>
          <a:solidFill>
            <a:srgbClr val="FF0000">
              <a:alpha val="94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上箭头 125"/>
          <p:cNvSpPr/>
          <p:nvPr/>
        </p:nvSpPr>
        <p:spPr>
          <a:xfrm>
            <a:off x="3016255" y="2006283"/>
            <a:ext cx="64293" cy="550896"/>
          </a:xfrm>
          <a:prstGeom prst="upArrow">
            <a:avLst/>
          </a:prstGeom>
          <a:gradFill>
            <a:gsLst>
              <a:gs pos="12872">
                <a:srgbClr val="C51441"/>
              </a:gs>
              <a:gs pos="39000">
                <a:srgbClr val="D7192A"/>
              </a:gs>
              <a:gs pos="21707">
                <a:srgbClr val="C00000"/>
              </a:gs>
              <a:gs pos="0">
                <a:srgbClr val="7030A0"/>
              </a:gs>
              <a:gs pos="58000">
                <a:srgbClr val="92D050"/>
              </a:gs>
              <a:gs pos="100000">
                <a:srgbClr val="A6DA6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上箭头 126"/>
          <p:cNvSpPr/>
          <p:nvPr/>
        </p:nvSpPr>
        <p:spPr>
          <a:xfrm>
            <a:off x="3602662" y="2013385"/>
            <a:ext cx="64293" cy="550896"/>
          </a:xfrm>
          <a:prstGeom prst="upArrow">
            <a:avLst/>
          </a:prstGeom>
          <a:gradFill>
            <a:gsLst>
              <a:gs pos="12872">
                <a:srgbClr val="C51441"/>
              </a:gs>
              <a:gs pos="39000">
                <a:srgbClr val="D7192A"/>
              </a:gs>
              <a:gs pos="21707">
                <a:srgbClr val="C00000"/>
              </a:gs>
              <a:gs pos="0">
                <a:srgbClr val="7030A0"/>
              </a:gs>
              <a:gs pos="58000">
                <a:srgbClr val="92D050"/>
              </a:gs>
              <a:gs pos="100000">
                <a:srgbClr val="A6DA6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上箭头 127"/>
          <p:cNvSpPr/>
          <p:nvPr/>
        </p:nvSpPr>
        <p:spPr>
          <a:xfrm>
            <a:off x="4166702" y="1983807"/>
            <a:ext cx="58699" cy="573372"/>
          </a:xfrm>
          <a:prstGeom prst="upArrow">
            <a:avLst/>
          </a:prstGeom>
          <a:gradFill>
            <a:gsLst>
              <a:gs pos="12872">
                <a:srgbClr val="C51441"/>
              </a:gs>
              <a:gs pos="39000">
                <a:srgbClr val="D7192A"/>
              </a:gs>
              <a:gs pos="21707">
                <a:srgbClr val="C00000"/>
              </a:gs>
              <a:gs pos="0">
                <a:srgbClr val="7030A0"/>
              </a:gs>
              <a:gs pos="58000">
                <a:srgbClr val="92D050"/>
              </a:gs>
              <a:gs pos="100000">
                <a:srgbClr val="A6DA6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上箭头 128"/>
          <p:cNvSpPr/>
          <p:nvPr/>
        </p:nvSpPr>
        <p:spPr>
          <a:xfrm>
            <a:off x="4816477" y="1961493"/>
            <a:ext cx="64293" cy="550896"/>
          </a:xfrm>
          <a:prstGeom prst="upArrow">
            <a:avLst/>
          </a:prstGeom>
          <a:gradFill>
            <a:gsLst>
              <a:gs pos="12872">
                <a:srgbClr val="C51441"/>
              </a:gs>
              <a:gs pos="39000">
                <a:srgbClr val="D7192A"/>
              </a:gs>
              <a:gs pos="21707">
                <a:srgbClr val="C00000"/>
              </a:gs>
              <a:gs pos="0">
                <a:srgbClr val="7030A0"/>
              </a:gs>
              <a:gs pos="58000">
                <a:srgbClr val="92D050"/>
              </a:gs>
              <a:gs pos="100000">
                <a:srgbClr val="A6DA6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文本框 129"/>
              <p:cNvSpPr txBox="1"/>
              <p:nvPr/>
            </p:nvSpPr>
            <p:spPr>
              <a:xfrm>
                <a:off x="2937453" y="2186469"/>
                <a:ext cx="138038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700" b="0" i="1" smtClean="0">
                          <a:latin typeface="Cambria Math" panose="02040503050406030204" pitchFamily="18" charset="0"/>
                        </a:rPr>
                        <m:t>⊙</m:t>
                      </m:r>
                    </m:oMath>
                  </m:oMathPara>
                </a14:m>
                <a:endParaRPr lang="en-US" altLang="zh-CN" b="0" dirty="0" smtClean="0"/>
              </a:p>
            </p:txBody>
          </p:sp>
        </mc:Choice>
        <mc:Fallback xmlns="">
          <p:sp>
            <p:nvSpPr>
              <p:cNvPr id="130" name="文本框 1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7453" y="2186469"/>
                <a:ext cx="138038" cy="200055"/>
              </a:xfrm>
              <a:prstGeom prst="rect">
                <a:avLst/>
              </a:prstGeom>
              <a:blipFill>
                <a:blip r:embed="rId6"/>
                <a:stretch>
                  <a:fillRect r="-434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文本框 130"/>
              <p:cNvSpPr txBox="1"/>
              <p:nvPr/>
            </p:nvSpPr>
            <p:spPr>
              <a:xfrm>
                <a:off x="3519590" y="2187122"/>
                <a:ext cx="138038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700" b="0" i="1" smtClean="0">
                          <a:latin typeface="Cambria Math" panose="02040503050406030204" pitchFamily="18" charset="0"/>
                        </a:rPr>
                        <m:t>⊙</m:t>
                      </m:r>
                    </m:oMath>
                  </m:oMathPara>
                </a14:m>
                <a:endParaRPr lang="en-US" altLang="zh-CN" b="0" dirty="0" smtClean="0"/>
              </a:p>
            </p:txBody>
          </p:sp>
        </mc:Choice>
        <mc:Fallback xmlns="">
          <p:sp>
            <p:nvSpPr>
              <p:cNvPr id="131" name="文本框 1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9590" y="2187122"/>
                <a:ext cx="138038" cy="200055"/>
              </a:xfrm>
              <a:prstGeom prst="rect">
                <a:avLst/>
              </a:prstGeom>
              <a:blipFill>
                <a:blip r:embed="rId7"/>
                <a:stretch>
                  <a:fillRect r="-478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文本框 131"/>
              <p:cNvSpPr txBox="1"/>
              <p:nvPr/>
            </p:nvSpPr>
            <p:spPr>
              <a:xfrm>
                <a:off x="4087363" y="2183989"/>
                <a:ext cx="138038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700" b="0" i="1" smtClean="0">
                          <a:latin typeface="Cambria Math" panose="02040503050406030204" pitchFamily="18" charset="0"/>
                        </a:rPr>
                        <m:t>⊙</m:t>
                      </m:r>
                    </m:oMath>
                  </m:oMathPara>
                </a14:m>
                <a:endParaRPr lang="en-US" altLang="zh-CN" b="0" dirty="0" smtClean="0"/>
              </a:p>
            </p:txBody>
          </p:sp>
        </mc:Choice>
        <mc:Fallback xmlns="">
          <p:sp>
            <p:nvSpPr>
              <p:cNvPr id="132" name="文本框 1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7363" y="2183989"/>
                <a:ext cx="138038" cy="200055"/>
              </a:xfrm>
              <a:prstGeom prst="rect">
                <a:avLst/>
              </a:prstGeom>
              <a:blipFill>
                <a:blip r:embed="rId8"/>
                <a:stretch>
                  <a:fillRect r="-478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文本框 132"/>
              <p:cNvSpPr txBox="1"/>
              <p:nvPr/>
            </p:nvSpPr>
            <p:spPr>
              <a:xfrm>
                <a:off x="4782144" y="2183989"/>
                <a:ext cx="45719" cy="204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700" b="0" i="1" smtClean="0">
                          <a:latin typeface="Cambria Math" panose="02040503050406030204" pitchFamily="18" charset="0"/>
                        </a:rPr>
                        <m:t>⊙</m:t>
                      </m:r>
                    </m:oMath>
                  </m:oMathPara>
                </a14:m>
                <a:endParaRPr lang="en-US" altLang="zh-CN" b="0" dirty="0" smtClean="0"/>
              </a:p>
            </p:txBody>
          </p:sp>
        </mc:Choice>
        <mc:Fallback xmlns="">
          <p:sp>
            <p:nvSpPr>
              <p:cNvPr id="133" name="文本框 1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2144" y="2183989"/>
                <a:ext cx="45719" cy="204871"/>
              </a:xfrm>
              <a:prstGeom prst="rect">
                <a:avLst/>
              </a:prstGeom>
              <a:blipFill>
                <a:blip r:embed="rId9"/>
                <a:stretch>
                  <a:fillRect l="-37500" r="-22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4" name="文本框 133"/>
          <p:cNvSpPr txBox="1"/>
          <p:nvPr/>
        </p:nvSpPr>
        <p:spPr>
          <a:xfrm>
            <a:off x="5483096" y="2255556"/>
            <a:ext cx="1142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Attention</a:t>
            </a:r>
            <a:endParaRPr lang="zh-CN" altLang="en-US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右箭头 134"/>
          <p:cNvSpPr/>
          <p:nvPr/>
        </p:nvSpPr>
        <p:spPr>
          <a:xfrm>
            <a:off x="3230029" y="1720923"/>
            <a:ext cx="215194" cy="61006"/>
          </a:xfrm>
          <a:prstGeom prst="rightArrow">
            <a:avLst>
              <a:gd name="adj1" fmla="val 50000"/>
              <a:gd name="adj2" fmla="val 90583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6" name="右箭头 135"/>
          <p:cNvSpPr/>
          <p:nvPr/>
        </p:nvSpPr>
        <p:spPr>
          <a:xfrm>
            <a:off x="3828250" y="1710697"/>
            <a:ext cx="215194" cy="61006"/>
          </a:xfrm>
          <a:prstGeom prst="rightArrow">
            <a:avLst>
              <a:gd name="adj1" fmla="val 50000"/>
              <a:gd name="adj2" fmla="val 90583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右箭头 136"/>
          <p:cNvSpPr/>
          <p:nvPr/>
        </p:nvSpPr>
        <p:spPr>
          <a:xfrm>
            <a:off x="4428422" y="1689744"/>
            <a:ext cx="215194" cy="61006"/>
          </a:xfrm>
          <a:prstGeom prst="rightArrow">
            <a:avLst>
              <a:gd name="adj1" fmla="val 50000"/>
              <a:gd name="adj2" fmla="val 90583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8" name="右箭头 137"/>
          <p:cNvSpPr/>
          <p:nvPr/>
        </p:nvSpPr>
        <p:spPr>
          <a:xfrm>
            <a:off x="3098650" y="1303810"/>
            <a:ext cx="1811345" cy="80206"/>
          </a:xfrm>
          <a:prstGeom prst="rightArrow">
            <a:avLst>
              <a:gd name="adj1" fmla="val 50000"/>
              <a:gd name="adj2" fmla="val 119068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文本框 138"/>
          <p:cNvSpPr txBox="1"/>
          <p:nvPr/>
        </p:nvSpPr>
        <p:spPr>
          <a:xfrm>
            <a:off x="909183" y="2746897"/>
            <a:ext cx="1842931" cy="369332"/>
          </a:xfrm>
          <a:prstGeom prst="rect">
            <a:avLst/>
          </a:prstGeom>
          <a:noFill/>
          <a:scene3d>
            <a:camera prst="orthographicFront">
              <a:rot lat="0" lon="300000" rev="258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Sentence GRU</a:t>
            </a:r>
            <a:endParaRPr lang="zh-CN" altLang="en-US" b="1" dirty="0"/>
          </a:p>
        </p:txBody>
      </p:sp>
      <p:sp>
        <p:nvSpPr>
          <p:cNvPr id="140" name="文本框 139"/>
          <p:cNvSpPr txBox="1"/>
          <p:nvPr/>
        </p:nvSpPr>
        <p:spPr>
          <a:xfrm>
            <a:off x="3122118" y="955562"/>
            <a:ext cx="1842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Document GRU</a:t>
            </a:r>
            <a:endParaRPr lang="zh-CN" altLang="en-US" b="1" dirty="0"/>
          </a:p>
        </p:txBody>
      </p:sp>
      <p:sp>
        <p:nvSpPr>
          <p:cNvPr id="141" name="右箭头 140"/>
          <p:cNvSpPr/>
          <p:nvPr/>
        </p:nvSpPr>
        <p:spPr>
          <a:xfrm>
            <a:off x="5139617" y="1574255"/>
            <a:ext cx="568764" cy="139041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圆角右箭头 141"/>
          <p:cNvSpPr/>
          <p:nvPr/>
        </p:nvSpPr>
        <p:spPr>
          <a:xfrm flipH="1">
            <a:off x="6415364" y="1536500"/>
            <a:ext cx="553213" cy="561106"/>
          </a:xfrm>
          <a:prstGeom prst="bentArrow">
            <a:avLst>
              <a:gd name="adj1" fmla="val 13801"/>
              <a:gd name="adj2" fmla="val 18090"/>
              <a:gd name="adj3" fmla="val 23292"/>
              <a:gd name="adj4" fmla="val 43750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3" name="上箭头 142"/>
          <p:cNvSpPr/>
          <p:nvPr/>
        </p:nvSpPr>
        <p:spPr>
          <a:xfrm>
            <a:off x="6020293" y="1150085"/>
            <a:ext cx="153250" cy="232853"/>
          </a:xfrm>
          <a:prstGeom prst="upArrow">
            <a:avLst/>
          </a:prstGeom>
          <a:solidFill>
            <a:srgbClr val="9966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文本框 143"/>
          <p:cNvSpPr txBox="1"/>
          <p:nvPr/>
        </p:nvSpPr>
        <p:spPr>
          <a:xfrm>
            <a:off x="5822419" y="1544637"/>
            <a:ext cx="365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M</a:t>
            </a:r>
            <a:endParaRPr lang="zh-CN" altLang="en-US" b="1" dirty="0"/>
          </a:p>
        </p:txBody>
      </p:sp>
      <p:sp>
        <p:nvSpPr>
          <p:cNvPr id="145" name="文本框 144"/>
          <p:cNvSpPr txBox="1"/>
          <p:nvPr/>
        </p:nvSpPr>
        <p:spPr>
          <a:xfrm>
            <a:off x="5735822" y="955562"/>
            <a:ext cx="9660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i="1" dirty="0" smtClean="0">
                <a:latin typeface="Bookman Old Style" panose="02050604050505020204" pitchFamily="18" charset="0"/>
                <a:ea typeface="Microsoft JhengHei Light" panose="020B0304030504040204" pitchFamily="34" charset="-120"/>
                <a:cs typeface="Nirmala UI" panose="020B0502040204020203" pitchFamily="34" charset="0"/>
              </a:rPr>
              <a:t>SCORE</a:t>
            </a:r>
            <a:endParaRPr lang="zh-CN" altLang="en-US" sz="1200" i="1" dirty="0">
              <a:latin typeface="Bookman Old Style" panose="02050604050505020204" pitchFamily="18" charset="0"/>
              <a:ea typeface="Microsoft JhengHei Light" panose="020B0304030504040204" pitchFamily="34" charset="-120"/>
              <a:cs typeface="Nirmala UI" panose="020B0502040204020203" pitchFamily="34" charset="0"/>
            </a:endParaRPr>
          </a:p>
        </p:txBody>
      </p:sp>
      <p:sp>
        <p:nvSpPr>
          <p:cNvPr id="146" name="文本框 145"/>
          <p:cNvSpPr txBox="1"/>
          <p:nvPr/>
        </p:nvSpPr>
        <p:spPr>
          <a:xfrm>
            <a:off x="2475662" y="5631167"/>
            <a:ext cx="928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…</a:t>
            </a:r>
            <a:endParaRPr lang="zh-CN" alt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文本框 146"/>
              <p:cNvSpPr txBox="1"/>
              <p:nvPr/>
            </p:nvSpPr>
            <p:spPr>
              <a:xfrm>
                <a:off x="4682962" y="1561926"/>
                <a:ext cx="350994" cy="3297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zh-CN" alt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zh-CN" altLang="en-US" b="1" i="1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/>
                        <m:sup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</m:sup>
                      </m:sSub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47" name="文本框 1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2962" y="1561926"/>
                <a:ext cx="350994" cy="329706"/>
              </a:xfrm>
              <a:prstGeom prst="rect">
                <a:avLst/>
              </a:prstGeom>
              <a:blipFill>
                <a:blip r:embed="rId10"/>
                <a:stretch>
                  <a:fillRect l="-86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8" name="文本框 147"/>
          <p:cNvSpPr txBox="1"/>
          <p:nvPr/>
        </p:nvSpPr>
        <p:spPr>
          <a:xfrm>
            <a:off x="1650849" y="5933071"/>
            <a:ext cx="2016106" cy="461665"/>
          </a:xfrm>
          <a:prstGeom prst="rect">
            <a:avLst/>
          </a:prstGeom>
          <a:noFill/>
          <a:scene3d>
            <a:camera prst="perspectiveRelaxedModerately" fov="2700000">
              <a:rot lat="18888000" lon="3000000" rev="1872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Context</a:t>
            </a:r>
            <a:endParaRPr lang="zh-CN" altLang="en-US" sz="2400" b="1" dirty="0"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9" name="文本框 148"/>
          <p:cNvSpPr txBox="1"/>
          <p:nvPr/>
        </p:nvSpPr>
        <p:spPr>
          <a:xfrm>
            <a:off x="4092362" y="5989387"/>
            <a:ext cx="2016106" cy="461665"/>
          </a:xfrm>
          <a:prstGeom prst="rect">
            <a:avLst/>
          </a:prstGeom>
          <a:noFill/>
          <a:scene3d>
            <a:camera prst="perspectiveRelaxedModerately" fov="2700000">
              <a:rot lat="18888000" lon="3000000" rev="18720000"/>
            </a:camera>
            <a:lightRig rig="threePt" dir="t"/>
          </a:scene3d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altLang="zh-CN" dirty="0"/>
              <a:t>Target</a:t>
            </a:r>
            <a:endParaRPr lang="zh-CN" altLang="en-US" dirty="0"/>
          </a:p>
        </p:txBody>
      </p:sp>
      <p:cxnSp>
        <p:nvCxnSpPr>
          <p:cNvPr id="150" name="直接连接符 149"/>
          <p:cNvCxnSpPr/>
          <p:nvPr/>
        </p:nvCxnSpPr>
        <p:spPr>
          <a:xfrm flipH="1">
            <a:off x="3757975" y="3778201"/>
            <a:ext cx="1876448" cy="2474425"/>
          </a:xfrm>
          <a:prstGeom prst="line">
            <a:avLst/>
          </a:prstGeom>
          <a:ln>
            <a:prstDash val="lgDash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1" name="文本框 150"/>
          <p:cNvSpPr txBox="1"/>
          <p:nvPr/>
        </p:nvSpPr>
        <p:spPr>
          <a:xfrm>
            <a:off x="2913062" y="5600065"/>
            <a:ext cx="587020" cy="430887"/>
          </a:xfrm>
          <a:prstGeom prst="rect">
            <a:avLst/>
          </a:prstGeom>
          <a:scene3d>
            <a:camera prst="orthographicFront">
              <a:rot lat="1200000" lon="3000000" rev="4200000"/>
            </a:camera>
            <a:lightRig rig="threePt" dir="t"/>
          </a:scene3d>
          <a:sp3d prstMaterial="flat"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en-US" altLang="zh-CN" sz="2200" b="1" dirty="0" smtClean="0"/>
              <a:t>S</a:t>
            </a:r>
            <a:r>
              <a:rPr lang="en-US" altLang="zh-CN" sz="2200" b="1" baseline="-25000" dirty="0"/>
              <a:t>3</a:t>
            </a:r>
            <a:r>
              <a:rPr lang="en-US" altLang="zh-CN" sz="2200" b="1" dirty="0" smtClean="0"/>
              <a:t> :</a:t>
            </a:r>
            <a:endParaRPr lang="zh-CN" altLang="en-US" sz="2200" b="1" baseline="-25000" dirty="0"/>
          </a:p>
        </p:txBody>
      </p:sp>
      <p:sp>
        <p:nvSpPr>
          <p:cNvPr id="152" name="文本框 151"/>
          <p:cNvSpPr txBox="1"/>
          <p:nvPr/>
        </p:nvSpPr>
        <p:spPr>
          <a:xfrm>
            <a:off x="4681420" y="5601884"/>
            <a:ext cx="587020" cy="430887"/>
          </a:xfrm>
          <a:prstGeom prst="rect">
            <a:avLst/>
          </a:prstGeom>
          <a:scene3d>
            <a:camera prst="orthographicFront">
              <a:rot lat="1200000" lon="3000000" rev="4200000"/>
            </a:camera>
            <a:lightRig rig="threePt" dir="t"/>
          </a:scene3d>
          <a:sp3d prstMaterial="flat"/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en-US" altLang="zh-CN" sz="2200" b="1" dirty="0" smtClean="0"/>
              <a:t>S</a:t>
            </a:r>
            <a:r>
              <a:rPr lang="en-US" altLang="zh-CN" sz="2200" b="1" baseline="-25000" dirty="0" smtClean="0"/>
              <a:t>4</a:t>
            </a:r>
            <a:r>
              <a:rPr lang="en-US" altLang="zh-CN" sz="2200" b="1" dirty="0" smtClean="0"/>
              <a:t> :</a:t>
            </a:r>
            <a:endParaRPr lang="zh-CN" altLang="en-US" sz="2200" b="1" baseline="-25000" dirty="0"/>
          </a:p>
        </p:txBody>
      </p:sp>
    </p:spTree>
    <p:extLst>
      <p:ext uri="{BB962C8B-B14F-4D97-AF65-F5344CB8AC3E}">
        <p14:creationId xmlns:p14="http://schemas.microsoft.com/office/powerpoint/2010/main" val="306296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"/>
            <a:ext cx="9144000" cy="789709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3600" dirty="0" smtClean="0"/>
              <a:t>Generator</a:t>
            </a:r>
            <a:endParaRPr lang="zh-CN" altLang="en-US" sz="3600" dirty="0"/>
          </a:p>
        </p:txBody>
      </p:sp>
      <p:sp>
        <p:nvSpPr>
          <p:cNvPr id="29" name="文本框 28"/>
          <p:cNvSpPr txBox="1"/>
          <p:nvPr/>
        </p:nvSpPr>
        <p:spPr>
          <a:xfrm>
            <a:off x="714894" y="778170"/>
            <a:ext cx="801346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Due to the discrete output of generator (i.e. the one-hot tokens), the gradient of the discriminator could not be properly transformed to the generator.</a:t>
            </a:r>
            <a:endParaRPr lang="zh-CN" altLang="en-US" sz="2800" dirty="0"/>
          </a:p>
        </p:txBody>
      </p:sp>
      <p:sp>
        <p:nvSpPr>
          <p:cNvPr id="30" name="文本框 29"/>
          <p:cNvSpPr txBox="1"/>
          <p:nvPr/>
        </p:nvSpPr>
        <p:spPr>
          <a:xfrm>
            <a:off x="0" y="2178554"/>
            <a:ext cx="25042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/>
              <a:t>Some solutions:</a:t>
            </a:r>
            <a:endParaRPr lang="zh-CN" altLang="en-US" sz="2800" dirty="0"/>
          </a:p>
        </p:txBody>
      </p:sp>
      <p:sp>
        <p:nvSpPr>
          <p:cNvPr id="31" name="文本框 30"/>
          <p:cNvSpPr txBox="1"/>
          <p:nvPr/>
        </p:nvSpPr>
        <p:spPr>
          <a:xfrm>
            <a:off x="681644" y="2701774"/>
            <a:ext cx="8462356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zh-CN" sz="2600" dirty="0" smtClean="0"/>
              <a:t>Train the generator like an agent in Reinforcement learning paradigm, using the output of the discriminator as the reward</a:t>
            </a:r>
            <a:r>
              <a:rPr lang="en-US" altLang="zh-CN" sz="2600" baseline="30000" dirty="0" smtClean="0"/>
              <a:t>1</a:t>
            </a:r>
            <a:r>
              <a:rPr lang="en-US" altLang="zh-CN" sz="2600" dirty="0" smtClean="0"/>
              <a:t>.</a:t>
            </a:r>
          </a:p>
          <a:p>
            <a:r>
              <a:rPr lang="en-US" altLang="zh-CN" sz="2400" dirty="0" smtClean="0"/>
              <a:t>	</a:t>
            </a:r>
            <a:r>
              <a:rPr lang="en-US" altLang="zh-CN" dirty="0" smtClean="0"/>
              <a:t>----</a:t>
            </a:r>
            <a:r>
              <a:rPr lang="en-US" altLang="zh-CN" i="1" dirty="0" smtClean="0"/>
              <a:t>Very slow when using Monte-</a:t>
            </a:r>
            <a:r>
              <a:rPr lang="en-US" altLang="zh-CN" i="1" dirty="0" err="1" smtClean="0"/>
              <a:t>carlo</a:t>
            </a:r>
            <a:r>
              <a:rPr lang="en-US" altLang="zh-CN" i="1" dirty="0" smtClean="0"/>
              <a:t> search</a:t>
            </a:r>
          </a:p>
          <a:p>
            <a:r>
              <a:rPr lang="en-US" altLang="zh-CN" i="1" dirty="0" smtClean="0"/>
              <a:t>	----The score of the discriminator had a large variance.</a:t>
            </a: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zh-CN" sz="2600" dirty="0"/>
              <a:t>Using the softmax output as a approximation to the one-hot </a:t>
            </a:r>
            <a:r>
              <a:rPr lang="en-US" altLang="zh-CN" sz="2600" dirty="0" smtClean="0"/>
              <a:t>representation</a:t>
            </a:r>
            <a:r>
              <a:rPr lang="en-US" altLang="zh-CN" sz="2600" baseline="30000" dirty="0" smtClean="0"/>
              <a:t>2</a:t>
            </a:r>
            <a:r>
              <a:rPr lang="en-US" altLang="zh-CN" sz="2600" dirty="0" smtClean="0"/>
              <a:t>.</a:t>
            </a:r>
            <a:endParaRPr lang="en-US" altLang="zh-CN" sz="2600" dirty="0"/>
          </a:p>
          <a:p>
            <a:r>
              <a:rPr lang="en-US" altLang="zh-CN" sz="2400" dirty="0" smtClean="0"/>
              <a:t>	</a:t>
            </a:r>
            <a:r>
              <a:rPr lang="en-US" altLang="zh-CN" dirty="0"/>
              <a:t>---The softmax output are sometimes not </a:t>
            </a:r>
            <a:r>
              <a:rPr lang="en-US" altLang="zh-CN" dirty="0" smtClean="0"/>
              <a:t>sharp </a:t>
            </a:r>
            <a:r>
              <a:rPr lang="en-US" altLang="zh-CN" dirty="0"/>
              <a:t>and easily get discriminated by the discriminator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49629" y="6273224"/>
            <a:ext cx="63758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/>
              <a:t>1) </a:t>
            </a:r>
            <a:r>
              <a:rPr lang="en-US" altLang="zh-CN" sz="1400" dirty="0" err="1" smtClean="0"/>
              <a:t>Seqgan</a:t>
            </a:r>
            <a:r>
              <a:rPr lang="en-US" altLang="zh-CN" sz="1400" dirty="0"/>
              <a:t>: Sequence generative adversarial nets with policy gradient-AAAI2017</a:t>
            </a:r>
          </a:p>
        </p:txBody>
      </p:sp>
      <p:sp>
        <p:nvSpPr>
          <p:cNvPr id="5" name="矩形 4"/>
          <p:cNvSpPr/>
          <p:nvPr/>
        </p:nvSpPr>
        <p:spPr>
          <a:xfrm>
            <a:off x="149629" y="6550223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 smtClean="0"/>
              <a:t>2) Adversarial </a:t>
            </a:r>
            <a:r>
              <a:rPr lang="en-US" altLang="zh-CN" sz="1400" dirty="0"/>
              <a:t>Generation of Natural Language-Arxiv2017</a:t>
            </a:r>
          </a:p>
        </p:txBody>
      </p:sp>
    </p:spTree>
    <p:extLst>
      <p:ext uri="{BB962C8B-B14F-4D97-AF65-F5344CB8AC3E}">
        <p14:creationId xmlns:p14="http://schemas.microsoft.com/office/powerpoint/2010/main" val="265586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"/>
            <a:ext cx="9144000" cy="789709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3600" smtClean="0"/>
              <a:t>Generator</a:t>
            </a:r>
            <a:endParaRPr lang="zh-CN" alt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/>
              <p:cNvSpPr/>
              <p:nvPr/>
            </p:nvSpPr>
            <p:spPr>
              <a:xfrm>
                <a:off x="285577" y="1981822"/>
                <a:ext cx="437614" cy="681643"/>
              </a:xfrm>
              <a:prstGeom prst="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altLang="zh-CN" sz="2400" b="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矩形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77" y="1981822"/>
                <a:ext cx="437614" cy="681643"/>
              </a:xfrm>
              <a:prstGeom prst="rect">
                <a:avLst/>
              </a:prstGeom>
              <a:blipFill>
                <a:blip r:embed="rId2"/>
                <a:stretch>
                  <a:fillRect l="-810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流程图: 过程 3"/>
          <p:cNvSpPr/>
          <p:nvPr/>
        </p:nvSpPr>
        <p:spPr>
          <a:xfrm>
            <a:off x="1602799" y="4379231"/>
            <a:ext cx="272476" cy="177892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5" name="流程图: 过程 4"/>
          <p:cNvSpPr/>
          <p:nvPr/>
        </p:nvSpPr>
        <p:spPr>
          <a:xfrm>
            <a:off x="1969450" y="4379231"/>
            <a:ext cx="272476" cy="177892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6" name="流程图: 过程 5"/>
          <p:cNvSpPr/>
          <p:nvPr/>
        </p:nvSpPr>
        <p:spPr>
          <a:xfrm>
            <a:off x="2336101" y="4379231"/>
            <a:ext cx="272476" cy="177892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7" name="流程图: 过程 6"/>
          <p:cNvSpPr/>
          <p:nvPr/>
        </p:nvSpPr>
        <p:spPr>
          <a:xfrm>
            <a:off x="2702752" y="4379231"/>
            <a:ext cx="272476" cy="177892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8" name="流程图: 过程 7"/>
          <p:cNvSpPr/>
          <p:nvPr/>
        </p:nvSpPr>
        <p:spPr>
          <a:xfrm>
            <a:off x="3069403" y="4379231"/>
            <a:ext cx="272476" cy="177892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9" name="流程图: 过程 8"/>
          <p:cNvSpPr/>
          <p:nvPr/>
        </p:nvSpPr>
        <p:spPr>
          <a:xfrm>
            <a:off x="3436054" y="4379231"/>
            <a:ext cx="272476" cy="177892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10" name="流程图: 过程 9"/>
          <p:cNvSpPr/>
          <p:nvPr/>
        </p:nvSpPr>
        <p:spPr>
          <a:xfrm>
            <a:off x="3802705" y="4379231"/>
            <a:ext cx="272476" cy="177892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11" name="流程图: 过程 10"/>
          <p:cNvSpPr/>
          <p:nvPr/>
        </p:nvSpPr>
        <p:spPr>
          <a:xfrm>
            <a:off x="4169356" y="4379231"/>
            <a:ext cx="272476" cy="177892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12" name="流程图: 过程 11"/>
          <p:cNvSpPr/>
          <p:nvPr/>
        </p:nvSpPr>
        <p:spPr>
          <a:xfrm>
            <a:off x="4536007" y="4379231"/>
            <a:ext cx="272476" cy="177892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13" name="流程图: 过程 12"/>
          <p:cNvSpPr/>
          <p:nvPr/>
        </p:nvSpPr>
        <p:spPr>
          <a:xfrm>
            <a:off x="4902658" y="4379231"/>
            <a:ext cx="272476" cy="177892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14" name="流程图: 过程 13"/>
          <p:cNvSpPr/>
          <p:nvPr/>
        </p:nvSpPr>
        <p:spPr>
          <a:xfrm>
            <a:off x="5269309" y="4379231"/>
            <a:ext cx="272476" cy="177892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19" name="矩形 18"/>
          <p:cNvSpPr/>
          <p:nvPr/>
        </p:nvSpPr>
        <p:spPr>
          <a:xfrm>
            <a:off x="2402739" y="4992813"/>
            <a:ext cx="2549306" cy="3990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solidFill>
                  <a:schemeClr val="tx1"/>
                </a:solidFill>
              </a:rPr>
              <a:t>word embedding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  <p:cxnSp>
        <p:nvCxnSpPr>
          <p:cNvPr id="21" name="直接箭头连接符 20"/>
          <p:cNvCxnSpPr/>
          <p:nvPr/>
        </p:nvCxnSpPr>
        <p:spPr>
          <a:xfrm flipH="1" flipV="1">
            <a:off x="1728788" y="3594431"/>
            <a:ext cx="1646" cy="78480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 flipH="1" flipV="1">
            <a:off x="2095439" y="3594431"/>
            <a:ext cx="1646" cy="78480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2116701" y="3857150"/>
            <a:ext cx="2777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accent1"/>
                </a:solidFill>
              </a:rPr>
              <a:t>……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cxnSp>
        <p:nvCxnSpPr>
          <p:cNvPr id="25" name="直接箭头连接符 24"/>
          <p:cNvCxnSpPr/>
          <p:nvPr/>
        </p:nvCxnSpPr>
        <p:spPr>
          <a:xfrm flipH="1" flipV="1">
            <a:off x="5041809" y="3594431"/>
            <a:ext cx="1646" cy="78480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/>
          <p:nvPr/>
        </p:nvCxnSpPr>
        <p:spPr>
          <a:xfrm flipH="1" flipV="1">
            <a:off x="5408460" y="3594431"/>
            <a:ext cx="1646" cy="78480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1665055" y="3056808"/>
            <a:ext cx="3790668" cy="46166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/>
              <a:t>π</a:t>
            </a:r>
            <a:endParaRPr lang="en-US" altLang="zh-CN" sz="2400" b="0" dirty="0" smtClean="0"/>
          </a:p>
        </p:txBody>
      </p:sp>
      <p:cxnSp>
        <p:nvCxnSpPr>
          <p:cNvPr id="29" name="肘形连接符 28"/>
          <p:cNvCxnSpPr>
            <a:stCxn id="3" idx="2"/>
          </p:cNvCxnSpPr>
          <p:nvPr/>
        </p:nvCxnSpPr>
        <p:spPr>
          <a:xfrm rot="16200000" flipH="1">
            <a:off x="2410564" y="757284"/>
            <a:ext cx="1240104" cy="5052465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下箭头 39"/>
          <p:cNvSpPr/>
          <p:nvPr/>
        </p:nvSpPr>
        <p:spPr>
          <a:xfrm rot="10800000">
            <a:off x="3355275" y="1776481"/>
            <a:ext cx="328516" cy="12668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2" name="直接箭头连接符 41"/>
          <p:cNvCxnSpPr>
            <a:stCxn id="3" idx="3"/>
          </p:cNvCxnSpPr>
          <p:nvPr/>
        </p:nvCxnSpPr>
        <p:spPr>
          <a:xfrm flipV="1">
            <a:off x="723191" y="2307518"/>
            <a:ext cx="2632083" cy="1512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3686015" y="2080243"/>
            <a:ext cx="17224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+mj-lt"/>
              </a:rPr>
              <a:t>Temperature</a:t>
            </a:r>
            <a:endParaRPr lang="zh-CN" altLang="en-US" sz="2000" dirty="0">
              <a:latin typeface="+mj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4" name="文本框 43"/>
              <p:cNvSpPr txBox="1"/>
              <p:nvPr/>
            </p:nvSpPr>
            <p:spPr>
              <a:xfrm>
                <a:off x="1740531" y="1232271"/>
                <a:ext cx="3790668" cy="46166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  <a:prstDash val="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 smtClean="0"/>
                  <a:t>m</a:t>
                </a:r>
                <a:r>
                  <a:rPr lang="en-US" altLang="zh-CN" sz="2400" b="0" dirty="0" smtClean="0"/>
                  <a:t>ore </a:t>
                </a:r>
                <a:r>
                  <a:rPr lang="en-US" altLang="zh-CN" sz="2400" dirty="0"/>
                  <a:t>sharp </a:t>
                </a:r>
                <a:r>
                  <a:rPr lang="en-US" altLang="zh-CN" sz="2400" b="0" dirty="0" smtClean="0"/>
                  <a:t>distribution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altLang="zh-CN" sz="2400" b="0" dirty="0" smtClean="0"/>
              </a:p>
            </p:txBody>
          </p:sp>
        </mc:Choice>
        <mc:Fallback>
          <p:sp>
            <p:nvSpPr>
              <p:cNvPr id="44" name="文本框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0531" y="1232271"/>
                <a:ext cx="3790668" cy="461665"/>
              </a:xfrm>
              <a:prstGeom prst="rect">
                <a:avLst/>
              </a:prstGeom>
              <a:blipFill>
                <a:blip r:embed="rId3"/>
                <a:stretch>
                  <a:fillRect t="-8974" b="-26923"/>
                </a:stretch>
              </a:blipFill>
              <a:ln>
                <a:solidFill>
                  <a:schemeClr val="tx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5" name="图片 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3148" y="1693936"/>
            <a:ext cx="3118442" cy="2077054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6314" y="3964850"/>
            <a:ext cx="3195879" cy="56360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9" name="文本框 48"/>
              <p:cNvSpPr txBox="1"/>
              <p:nvPr/>
            </p:nvSpPr>
            <p:spPr>
              <a:xfrm>
                <a:off x="189782" y="3194502"/>
                <a:ext cx="681190" cy="3907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en-US" altLang="zh-CN" b="0" dirty="0" smtClean="0"/>
              </a:p>
            </p:txBody>
          </p:sp>
        </mc:Choice>
        <mc:Fallback>
          <p:sp>
            <p:nvSpPr>
              <p:cNvPr id="49" name="文本框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782" y="3194502"/>
                <a:ext cx="681190" cy="390748"/>
              </a:xfrm>
              <a:prstGeom prst="rect">
                <a:avLst/>
              </a:prstGeom>
              <a:blipFill>
                <a:blip r:embed="rId6"/>
                <a:stretch>
                  <a:fillRect b="-468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文本框 49"/>
              <p:cNvSpPr txBox="1"/>
              <p:nvPr/>
            </p:nvSpPr>
            <p:spPr>
              <a:xfrm>
                <a:off x="1517274" y="2159513"/>
                <a:ext cx="68119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sub>
                      </m:sSub>
                    </m:oMath>
                  </m:oMathPara>
                </a14:m>
                <a:endParaRPr lang="en-US" altLang="zh-CN" b="0" dirty="0" smtClean="0"/>
              </a:p>
            </p:txBody>
          </p:sp>
        </mc:Choice>
        <mc:Fallback>
          <p:sp>
            <p:nvSpPr>
              <p:cNvPr id="50" name="文本框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7274" y="2159513"/>
                <a:ext cx="68119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文本框 50"/>
              <p:cNvSpPr txBox="1"/>
              <p:nvPr/>
            </p:nvSpPr>
            <p:spPr>
              <a:xfrm>
                <a:off x="979254" y="5276840"/>
                <a:ext cx="68119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i="1" smtClean="0">
                          <a:latin typeface="Cambria Math" panose="02040503050406030204" pitchFamily="18" charset="0"/>
                        </a:rPr>
                        <m:t>𝑫</m:t>
                      </m:r>
                    </m:oMath>
                  </m:oMathPara>
                </a14:m>
                <a:endParaRPr lang="en-US" altLang="zh-CN" b="1" dirty="0" smtClean="0"/>
              </a:p>
            </p:txBody>
          </p:sp>
        </mc:Choice>
        <mc:Fallback xmlns="">
          <p:sp>
            <p:nvSpPr>
              <p:cNvPr id="51" name="文本框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254" y="5276840"/>
                <a:ext cx="681190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566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"/>
            <a:ext cx="9144000" cy="789709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3600" dirty="0" smtClean="0"/>
              <a:t>Some tricks during training</a:t>
            </a:r>
            <a:endParaRPr lang="zh-CN" altLang="en-US" sz="3600" dirty="0"/>
          </a:p>
        </p:txBody>
      </p:sp>
      <p:sp>
        <p:nvSpPr>
          <p:cNvPr id="3" name="文本框 2"/>
          <p:cNvSpPr txBox="1"/>
          <p:nvPr/>
        </p:nvSpPr>
        <p:spPr>
          <a:xfrm>
            <a:off x="485775" y="1181100"/>
            <a:ext cx="844867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zh-CN" sz="3200" dirty="0"/>
              <a:t>Pre-training the generator with MLE</a:t>
            </a:r>
          </a:p>
          <a:p>
            <a:pPr marL="514350" indent="-514350">
              <a:buFont typeface="+mj-lt"/>
              <a:buAutoNum type="arabicPeriod"/>
            </a:pPr>
            <a:endParaRPr lang="en-US" altLang="zh-CN" sz="3200" dirty="0"/>
          </a:p>
          <a:p>
            <a:pPr marL="514350" indent="-514350">
              <a:buFont typeface="+mj-lt"/>
              <a:buAutoNum type="arabicPeriod"/>
            </a:pPr>
            <a:endParaRPr lang="en-US" altLang="zh-CN" sz="3200" dirty="0"/>
          </a:p>
          <a:p>
            <a:pPr marL="514350" indent="-514350">
              <a:buFont typeface="+mj-lt"/>
              <a:buAutoNum type="arabicPeriod"/>
            </a:pPr>
            <a:r>
              <a:rPr lang="en-US" altLang="zh-CN" sz="3200" dirty="0"/>
              <a:t>Adding small noise to the inputs of the discriminator in each step</a:t>
            </a:r>
          </a:p>
          <a:p>
            <a:pPr marL="514350" indent="-514350">
              <a:buFont typeface="+mj-lt"/>
              <a:buAutoNum type="arabicPeriod"/>
            </a:pPr>
            <a:endParaRPr lang="en-US" altLang="zh-CN" sz="3200" dirty="0"/>
          </a:p>
          <a:p>
            <a:pPr marL="514350" indent="-514350">
              <a:buFont typeface="+mj-lt"/>
              <a:buAutoNum type="arabicPeriod"/>
            </a:pPr>
            <a:endParaRPr lang="en-US" altLang="zh-CN" sz="3200" dirty="0"/>
          </a:p>
          <a:p>
            <a:pPr marL="514350" indent="-514350">
              <a:buFont typeface="+mj-lt"/>
              <a:buAutoNum type="arabicPeriod"/>
            </a:pPr>
            <a:r>
              <a:rPr lang="en-US" altLang="zh-CN" sz="3200" dirty="0"/>
              <a:t>Instead of training the generator and discriminator with fixed ratio, we monitor the score of the real and fake example and tuning the training step for D and G thereof.</a:t>
            </a:r>
          </a:p>
        </p:txBody>
      </p:sp>
    </p:spTree>
    <p:extLst>
      <p:ext uri="{BB962C8B-B14F-4D97-AF65-F5344CB8AC3E}">
        <p14:creationId xmlns:p14="http://schemas.microsoft.com/office/powerpoint/2010/main" val="2516477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"/>
            <a:ext cx="9144000" cy="789709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3600" dirty="0" smtClean="0"/>
              <a:t>Overall </a:t>
            </a:r>
            <a:r>
              <a:rPr lang="en-US" altLang="zh-CN" sz="3600" dirty="0" err="1" smtClean="0"/>
              <a:t>Algotithm</a:t>
            </a:r>
            <a:endParaRPr lang="zh-CN" altLang="en-US" sz="36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619" y="867134"/>
            <a:ext cx="5704762" cy="57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38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"/>
            <a:ext cx="9144000" cy="789709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3600" dirty="0" smtClean="0"/>
              <a:t>Result</a:t>
            </a:r>
            <a:endParaRPr lang="zh-CN" altLang="en-US" sz="3600" dirty="0"/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7235719"/>
              </p:ext>
            </p:extLst>
          </p:nvPr>
        </p:nvGraphicFramePr>
        <p:xfrm>
          <a:off x="440574" y="900113"/>
          <a:ext cx="7838901" cy="58521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87491">
                  <a:extLst>
                    <a:ext uri="{9D8B030D-6E8A-4147-A177-3AD203B41FA5}">
                      <a16:colId xmlns:a16="http://schemas.microsoft.com/office/drawing/2014/main" val="3984836732"/>
                    </a:ext>
                  </a:extLst>
                </a:gridCol>
                <a:gridCol w="2107629">
                  <a:extLst>
                    <a:ext uri="{9D8B030D-6E8A-4147-A177-3AD203B41FA5}">
                      <a16:colId xmlns:a16="http://schemas.microsoft.com/office/drawing/2014/main" val="2808805979"/>
                    </a:ext>
                  </a:extLst>
                </a:gridCol>
                <a:gridCol w="2643781">
                  <a:extLst>
                    <a:ext uri="{9D8B030D-6E8A-4147-A177-3AD203B41FA5}">
                      <a16:colId xmlns:a16="http://schemas.microsoft.com/office/drawing/2014/main" val="3747708393"/>
                    </a:ext>
                  </a:extLst>
                </a:gridCol>
              </a:tblGrid>
              <a:tr h="321972">
                <a:tc>
                  <a:txBody>
                    <a:bodyPr/>
                    <a:lstStyle/>
                    <a:p>
                      <a:pPr algn="ctr" fontAlgn="ctr"/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Validation set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Test set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5573710"/>
                  </a:ext>
                </a:extLst>
              </a:tr>
              <a:tr h="32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Random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>
                          <a:effectLst/>
                        </a:rPr>
                        <a:t>0.514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>
                          <a:effectLst/>
                        </a:rPr>
                        <a:t>0.513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465932"/>
                  </a:ext>
                </a:extLst>
              </a:tr>
              <a:tr h="32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Frequency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>
                          <a:effectLst/>
                        </a:rPr>
                        <a:t>0.506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>
                          <a:effectLst/>
                        </a:rPr>
                        <a:t>0.520 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2945515"/>
                  </a:ext>
                </a:extLst>
              </a:tr>
              <a:tr h="32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N-gram-overlap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>
                          <a:effectLst/>
                        </a:rPr>
                        <a:t>0.477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>
                          <a:effectLst/>
                        </a:rPr>
                        <a:t>0.494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38344"/>
                  </a:ext>
                </a:extLst>
              </a:tr>
              <a:tr h="32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>
                          <a:effectLst/>
                        </a:rPr>
                        <a:t>Gensim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0.545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>
                          <a:effectLst/>
                        </a:rPr>
                        <a:t>0.539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0545400"/>
                  </a:ext>
                </a:extLst>
              </a:tr>
              <a:tr h="32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Sentiment-Full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0.489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>
                          <a:effectLst/>
                        </a:rPr>
                        <a:t>0.492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228709"/>
                  </a:ext>
                </a:extLst>
              </a:tr>
              <a:tr h="32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Sentiment-Last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0.514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0.522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0288480"/>
                  </a:ext>
                </a:extLst>
              </a:tr>
              <a:tr h="32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Skip-thoughts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>
                          <a:effectLst/>
                        </a:rPr>
                        <a:t>0.536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0.552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5695200"/>
                  </a:ext>
                </a:extLst>
              </a:tr>
              <a:tr h="32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Narrative-Chains-Ap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>
                          <a:effectLst/>
                        </a:rPr>
                        <a:t>0.472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0.478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347437"/>
                  </a:ext>
                </a:extLst>
              </a:tr>
              <a:tr h="32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Narrative-Chains-Stories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>
                          <a:effectLst/>
                        </a:rPr>
                        <a:t>0.510 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0.494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4135634"/>
                  </a:ext>
                </a:extLst>
              </a:tr>
              <a:tr h="32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DSSM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>
                          <a:effectLst/>
                        </a:rPr>
                        <a:t>0.604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0.585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4443641"/>
                  </a:ext>
                </a:extLst>
              </a:tr>
              <a:tr h="32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GRU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>
                          <a:effectLst/>
                        </a:rPr>
                        <a:t>0.573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>
                          <a:effectLst/>
                        </a:rPr>
                        <a:t>0.561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1510112"/>
                  </a:ext>
                </a:extLst>
              </a:tr>
              <a:tr h="32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w/o </a:t>
                      </a:r>
                      <a:r>
                        <a:rPr lang="en-US" sz="1800" u="none" strike="noStrike" dirty="0" err="1">
                          <a:effectLst/>
                        </a:rPr>
                        <a:t>CGAN&amp;Attention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0.589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0.580 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8220252"/>
                  </a:ext>
                </a:extLst>
              </a:tr>
              <a:tr h="32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w/o Attention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0.603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0.595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595137"/>
                  </a:ext>
                </a:extLst>
              </a:tr>
              <a:tr h="32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w/o CGAN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>
                          <a:effectLst/>
                        </a:rPr>
                        <a:t>0.593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0.578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4717441"/>
                  </a:ext>
                </a:extLst>
              </a:tr>
              <a:tr h="32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CGAN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>
                          <a:effectLst/>
                        </a:rPr>
                        <a:t>0.625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0.609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63611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599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"/>
            <a:ext cx="9144000" cy="789709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3600" dirty="0" smtClean="0"/>
              <a:t>Analysis</a:t>
            </a:r>
            <a:endParaRPr lang="zh-CN" altLang="en-US" sz="36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666" y="2133878"/>
            <a:ext cx="7466667" cy="445714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04775" y="904875"/>
            <a:ext cx="78295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dirty="0" smtClean="0"/>
              <a:t>The accuracy and cosine distance during training</a:t>
            </a:r>
            <a:endParaRPr lang="zh-CN" altLang="en-US" sz="3000" dirty="0"/>
          </a:p>
        </p:txBody>
      </p:sp>
    </p:spTree>
    <p:extLst>
      <p:ext uri="{BB962C8B-B14F-4D97-AF65-F5344CB8AC3E}">
        <p14:creationId xmlns:p14="http://schemas.microsoft.com/office/powerpoint/2010/main" val="343356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"/>
            <a:ext cx="9144000" cy="789709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3600" dirty="0" smtClean="0"/>
              <a:t>Analysis</a:t>
            </a:r>
            <a:endParaRPr lang="zh-CN" altLang="en-US" sz="36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657" y="1714816"/>
            <a:ext cx="6714286" cy="506666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04775" y="904875"/>
            <a:ext cx="78295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dirty="0" smtClean="0"/>
              <a:t>The result w.r.t. the noise</a:t>
            </a:r>
            <a:endParaRPr lang="zh-CN" altLang="en-US" sz="3000" dirty="0"/>
          </a:p>
        </p:txBody>
      </p:sp>
    </p:spTree>
    <p:extLst>
      <p:ext uri="{BB962C8B-B14F-4D97-AF65-F5344CB8AC3E}">
        <p14:creationId xmlns:p14="http://schemas.microsoft.com/office/powerpoint/2010/main" val="94705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"/>
            <a:ext cx="9144000" cy="789709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3600" dirty="0" smtClean="0"/>
              <a:t>The </a:t>
            </a:r>
            <a:r>
              <a:rPr lang="en-US" altLang="zh-CN" sz="3600" dirty="0" smtClean="0"/>
              <a:t>difficulty </a:t>
            </a:r>
            <a:r>
              <a:rPr lang="en-US" altLang="zh-CN" sz="3600" dirty="0" smtClean="0"/>
              <a:t>of Commonsense MC</a:t>
            </a:r>
            <a:endParaRPr lang="zh-CN" altLang="en-US" sz="3600" dirty="0"/>
          </a:p>
        </p:txBody>
      </p:sp>
      <p:sp>
        <p:nvSpPr>
          <p:cNvPr id="4" name="矩形 3"/>
          <p:cNvSpPr/>
          <p:nvPr/>
        </p:nvSpPr>
        <p:spPr>
          <a:xfrm>
            <a:off x="533400" y="1372791"/>
            <a:ext cx="871537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/>
              <a:t>1) Morgan enjoyed long walks on the beach.</a:t>
            </a:r>
          </a:p>
          <a:p>
            <a:endParaRPr lang="zh-CN" altLang="en-US" sz="2800" dirty="0"/>
          </a:p>
          <a:p>
            <a:r>
              <a:rPr lang="zh-CN" altLang="en-US" sz="2800" dirty="0"/>
              <a:t>2) She and her boyfriend decided to go for a long walk.	</a:t>
            </a:r>
          </a:p>
          <a:p>
            <a:endParaRPr lang="zh-CN" altLang="en-US" sz="2800" dirty="0"/>
          </a:p>
          <a:p>
            <a:r>
              <a:rPr lang="zh-CN" altLang="en-US" sz="2800" dirty="0"/>
              <a:t>3) After walking for over a mile, something happened.	</a:t>
            </a:r>
          </a:p>
          <a:p>
            <a:endParaRPr lang="zh-CN" altLang="en-US" sz="2800" dirty="0"/>
          </a:p>
          <a:p>
            <a:r>
              <a:rPr lang="zh-CN" altLang="en-US" sz="2800" dirty="0"/>
              <a:t>4) Morgan decided to propose to her boyfriend.	</a:t>
            </a:r>
          </a:p>
          <a:p>
            <a:endParaRPr lang="zh-CN" altLang="en-US" sz="2800" dirty="0"/>
          </a:p>
          <a:p>
            <a:r>
              <a:rPr lang="en-US" altLang="zh-CN" sz="2800" dirty="0" smtClean="0"/>
              <a:t>5) </a:t>
            </a:r>
            <a:r>
              <a:rPr lang="zh-CN" altLang="en-US" sz="2800" dirty="0" smtClean="0"/>
              <a:t>H</a:t>
            </a:r>
            <a:r>
              <a:rPr lang="zh-CN" altLang="en-US" sz="2800" dirty="0"/>
              <a:t>er boyfriend was upset he didn't propose first.</a:t>
            </a:r>
          </a:p>
        </p:txBody>
      </p:sp>
    </p:spTree>
    <p:extLst>
      <p:ext uri="{BB962C8B-B14F-4D97-AF65-F5344CB8AC3E}">
        <p14:creationId xmlns:p14="http://schemas.microsoft.com/office/powerpoint/2010/main" val="84303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695946" y="1071860"/>
            <a:ext cx="5485412" cy="46166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altLang="zh-CN" sz="9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Thank you</a:t>
            </a:r>
          </a:p>
          <a:p>
            <a:pPr algn="ctr"/>
            <a:r>
              <a:rPr lang="en-US" altLang="zh-CN" sz="6600" b="1" dirty="0" smtClean="0">
                <a:ln/>
                <a:solidFill>
                  <a:schemeClr val="accent4"/>
                </a:solidFill>
              </a:rPr>
              <a:t>Question</a:t>
            </a:r>
          </a:p>
          <a:p>
            <a:pPr algn="ctr"/>
            <a:r>
              <a:rPr lang="en-US" altLang="zh-CN" sz="6600" b="1" dirty="0" smtClean="0">
                <a:ln/>
                <a:solidFill>
                  <a:schemeClr val="accent4"/>
                </a:solidFill>
              </a:rPr>
              <a:t>&amp;</a:t>
            </a:r>
          </a:p>
          <a:p>
            <a:pPr algn="ctr"/>
            <a:r>
              <a:rPr lang="en-US" altLang="zh-CN" sz="6600" b="1" dirty="0" smtClean="0">
                <a:ln/>
                <a:solidFill>
                  <a:schemeClr val="accent4"/>
                </a:solidFill>
              </a:rPr>
              <a:t>Answer</a:t>
            </a:r>
            <a:endParaRPr lang="en-US" altLang="zh-CN" sz="6600" b="1" dirty="0">
              <a:ln/>
              <a:solidFill>
                <a:schemeClr val="accent4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695951" y="6396335"/>
            <a:ext cx="3333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err="1" smtClean="0"/>
              <a:t>research@bingning.wang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54002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228</TotalTime>
  <Words>474</Words>
  <Application>Microsoft Office PowerPoint</Application>
  <PresentationFormat>全屏显示(4:3)</PresentationFormat>
  <Paragraphs>162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30" baseType="lpstr">
      <vt:lpstr>Microsoft JhengHei</vt:lpstr>
      <vt:lpstr>Microsoft JhengHei Light</vt:lpstr>
      <vt:lpstr>等线</vt:lpstr>
      <vt:lpstr>等线 Light</vt:lpstr>
      <vt:lpstr>微软雅黑</vt:lpstr>
      <vt:lpstr>Arial</vt:lpstr>
      <vt:lpstr>Bookman Old Style</vt:lpstr>
      <vt:lpstr>Calibri</vt:lpstr>
      <vt:lpstr>Calibri Light</vt:lpstr>
      <vt:lpstr>Cambria Math</vt:lpstr>
      <vt:lpstr>Nirmala UI</vt:lpstr>
      <vt:lpstr>Tahoma</vt:lpstr>
      <vt:lpstr>Verdana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USER-</cp:lastModifiedBy>
  <cp:revision>293</cp:revision>
  <dcterms:created xsi:type="dcterms:W3CDTF">2015-05-05T08:02:00Z</dcterms:created>
  <dcterms:modified xsi:type="dcterms:W3CDTF">2017-06-15T08:32:22Z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2052-10.1.0.6489</vt:lpwstr>
  </property>
</Properties>
</file>