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59" r:id="rId4"/>
    <p:sldId id="283" r:id="rId5"/>
    <p:sldId id="304" r:id="rId6"/>
    <p:sldId id="284" r:id="rId7"/>
    <p:sldId id="299" r:id="rId8"/>
    <p:sldId id="286" r:id="rId9"/>
    <p:sldId id="287" r:id="rId10"/>
    <p:sldId id="289" r:id="rId11"/>
    <p:sldId id="290" r:id="rId12"/>
    <p:sldId id="291" r:id="rId13"/>
    <p:sldId id="301" r:id="rId14"/>
    <p:sldId id="292" r:id="rId15"/>
    <p:sldId id="302" r:id="rId16"/>
    <p:sldId id="305" r:id="rId17"/>
    <p:sldId id="293" r:id="rId18"/>
    <p:sldId id="303" r:id="rId1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6126" autoAdjust="0"/>
  </p:normalViewPr>
  <p:slideViewPr>
    <p:cSldViewPr snapToGrid="0">
      <p:cViewPr varScale="1">
        <p:scale>
          <a:sx n="49" d="100"/>
          <a:sy n="49" d="100"/>
        </p:scale>
        <p:origin x="192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63DF3-36B2-4F7E-BA29-B9EF895CF73E}" type="datetimeFigureOut">
              <a:rPr lang="zh-CN" altLang="en-US" smtClean="0"/>
              <a:t>2016/7/13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02884-0742-4D24-A4DF-B472707EB517}" type="slidenum">
              <a:rPr lang="zh-CN" altLang="en-US" smtClean="0"/>
              <a:t>‹#›</a:t>
            </a:fld>
            <a:endParaRPr lang="zh-CN" altLang="en-US"/>
          </a:p>
        </p:txBody>
      </p:sp>
    </p:spTree>
    <p:extLst>
      <p:ext uri="{BB962C8B-B14F-4D97-AF65-F5344CB8AC3E}">
        <p14:creationId xmlns:p14="http://schemas.microsoft.com/office/powerpoint/2010/main" val="2801234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Machine comprehension</a:t>
            </a:r>
            <a:r>
              <a:rPr lang="en-US" altLang="zh-CN" baseline="0" dirty="0" smtClean="0"/>
              <a:t> is a natural language understanding tasks in which given a question, we must select the best answer from the four answer candidates based on the context documents. This figure shows an example of machine comprehension.</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2</a:t>
            </a:fld>
            <a:endParaRPr lang="zh-CN" altLang="en-US"/>
          </a:p>
        </p:txBody>
      </p:sp>
    </p:spTree>
    <p:extLst>
      <p:ext uri="{BB962C8B-B14F-4D97-AF65-F5344CB8AC3E}">
        <p14:creationId xmlns:p14="http://schemas.microsoft.com/office/powerpoint/2010/main" val="700648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smtClean="0"/>
              <a:t>MCTest</a:t>
            </a:r>
            <a:r>
              <a:rPr lang="en-US" altLang="zh-CN" dirty="0" smtClean="0"/>
              <a:t> is a typical machine comprehension</a:t>
            </a:r>
            <a:r>
              <a:rPr lang="en-US" altLang="zh-CN" baseline="0" dirty="0" smtClean="0"/>
              <a:t> dataset in which each context story contains hundreds of words and each question spans about 10 words. The stories are relatively easy that are restricted to a 7-year-old can understand. There exits many other datasets also refers to machine comprehension ,for example, </a:t>
            </a:r>
            <a:r>
              <a:rPr lang="en-US" altLang="zh-CN" baseline="0" dirty="0" err="1" smtClean="0"/>
              <a:t>facebooks</a:t>
            </a:r>
            <a:r>
              <a:rPr lang="en-US" altLang="zh-CN" baseline="0" dirty="0" smtClean="0"/>
              <a:t> </a:t>
            </a:r>
            <a:r>
              <a:rPr lang="en-US" altLang="zh-CN" baseline="0" dirty="0" err="1" smtClean="0"/>
              <a:t>bAbi</a:t>
            </a:r>
            <a:r>
              <a:rPr lang="en-US" altLang="zh-CN" baseline="0" dirty="0" smtClean="0"/>
              <a:t> data set contains 20 types of questions which is so-</a:t>
            </a:r>
            <a:r>
              <a:rPr lang="en-US" altLang="zh-CN" baseline="0" dirty="0" err="1" smtClean="0"/>
              <a:t>called’AI</a:t>
            </a:r>
            <a:r>
              <a:rPr lang="en-US" altLang="zh-CN" baseline="0" dirty="0" smtClean="0"/>
              <a:t>-COMPLETE’, however, this dataset are syntactic and the vocabulary size are about 40 to 50, even a </a:t>
            </a:r>
            <a:r>
              <a:rPr lang="en-US" altLang="zh-CN" baseline="0" dirty="0" err="1" smtClean="0"/>
              <a:t>rull</a:t>
            </a:r>
            <a:r>
              <a:rPr lang="en-US" altLang="zh-CN" baseline="0" dirty="0" smtClean="0"/>
              <a:t>-based systems could solve them totally correct. CNN and daily mail or </a:t>
            </a:r>
            <a:r>
              <a:rPr lang="en-US" altLang="zh-CN" baseline="0" dirty="0" err="1" smtClean="0"/>
              <a:t>CBTest</a:t>
            </a:r>
            <a:r>
              <a:rPr lang="en-US" altLang="zh-CN" baseline="0" dirty="0" smtClean="0"/>
              <a:t> are two much larger datasets in which the target is to filling the slot in a statement based on the context, however in this cloze-style questions the target answer are almost noun which limited the inference ability that required to answer the question. Stanford </a:t>
            </a:r>
            <a:r>
              <a:rPr lang="en-US" altLang="zh-CN" baseline="0" dirty="0" err="1" smtClean="0"/>
              <a:t>Processbank</a:t>
            </a:r>
            <a:r>
              <a:rPr lang="en-US" altLang="zh-CN" baseline="0" dirty="0" smtClean="0"/>
              <a:t> is another machine comprehension dataset which is also accompany with semantic role labeled document, however, these dataset are confined to biological process.</a:t>
            </a:r>
          </a:p>
          <a:p>
            <a:r>
              <a:rPr lang="en-US" altLang="zh-CN" baseline="0" dirty="0" smtClean="0"/>
              <a:t>  </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3</a:t>
            </a:fld>
            <a:endParaRPr lang="zh-CN" altLang="en-US"/>
          </a:p>
        </p:txBody>
      </p:sp>
    </p:spTree>
    <p:extLst>
      <p:ext uri="{BB962C8B-B14F-4D97-AF65-F5344CB8AC3E}">
        <p14:creationId xmlns:p14="http://schemas.microsoft.com/office/powerpoint/2010/main" val="3537932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Traditional</a:t>
            </a:r>
            <a:r>
              <a:rPr lang="en-US" altLang="zh-CN" baseline="0" dirty="0" smtClean="0"/>
              <a:t> machine comprehension models </a:t>
            </a:r>
            <a:r>
              <a:rPr lang="en-US" altLang="zh-CN" baseline="0" smtClean="0"/>
              <a:t>are sometimes resort </a:t>
            </a:r>
            <a:r>
              <a:rPr lang="en-US" altLang="zh-CN" baseline="0" dirty="0" smtClean="0"/>
              <a:t>to feature </a:t>
            </a:r>
            <a:r>
              <a:rPr lang="en-US" altLang="zh-CN" baseline="0" dirty="0" err="1" smtClean="0"/>
              <a:t>engenering</a:t>
            </a:r>
            <a:r>
              <a:rPr lang="en-US" altLang="zh-CN" baseline="0" dirty="0" smtClean="0"/>
              <a:t> systems, which </a:t>
            </a:r>
            <a:r>
              <a:rPr lang="en-US" altLang="zh-CN" baseline="0" dirty="0" err="1" smtClean="0"/>
              <a:t>exhuastly</a:t>
            </a:r>
            <a:r>
              <a:rPr lang="en-US" altLang="zh-CN" baseline="0" dirty="0" smtClean="0"/>
              <a:t> exploit off-the-shelf NLP tools such as </a:t>
            </a:r>
            <a:r>
              <a:rPr lang="en-US" altLang="zh-CN" baseline="0" dirty="0" err="1" smtClean="0"/>
              <a:t>pos</a:t>
            </a:r>
            <a:r>
              <a:rPr lang="en-US" altLang="zh-CN" baseline="0" dirty="0" smtClean="0"/>
              <a:t>-tags, dependency </a:t>
            </a:r>
            <a:r>
              <a:rPr lang="en-US" altLang="zh-CN" baseline="0" dirty="0" err="1" smtClean="0"/>
              <a:t>parsings</a:t>
            </a:r>
            <a:r>
              <a:rPr lang="en-US" altLang="zh-CN" baseline="0" dirty="0" smtClean="0"/>
              <a:t> or co-reference resolution to generate features. However, recent years, with the development of deep learning,  many neural networks has been proposed, for example,……, have achieved great success in NLP tasks such as question answering. </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4</a:t>
            </a:fld>
            <a:endParaRPr lang="zh-CN" altLang="en-US"/>
          </a:p>
        </p:txBody>
      </p:sp>
    </p:spTree>
    <p:extLst>
      <p:ext uri="{BB962C8B-B14F-4D97-AF65-F5344CB8AC3E}">
        <p14:creationId xmlns:p14="http://schemas.microsoft.com/office/powerpoint/2010/main" val="3434839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In this work, we treat the</a:t>
            </a:r>
            <a:r>
              <a:rPr lang="en-US" altLang="zh-CN" baseline="0" dirty="0" smtClean="0"/>
              <a:t> machine comprehension as a traditional question answering problem which is </a:t>
            </a:r>
            <a:r>
              <a:rPr lang="en-US" altLang="zh-CN" dirty="0" smtClean="0"/>
              <a:t>divided to</a:t>
            </a:r>
            <a:r>
              <a:rPr lang="en-US" altLang="zh-CN" baseline="0" dirty="0" smtClean="0"/>
              <a:t> the two sub-tasks, which is answer selection and answer generation</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5</a:t>
            </a:fld>
            <a:endParaRPr lang="zh-CN" altLang="en-US"/>
          </a:p>
        </p:txBody>
      </p:sp>
    </p:spTree>
    <p:extLst>
      <p:ext uri="{BB962C8B-B14F-4D97-AF65-F5344CB8AC3E}">
        <p14:creationId xmlns:p14="http://schemas.microsoft.com/office/powerpoint/2010/main" val="305637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In the first stage, given a question, we select the best sentence in the document that can answer the questions, and this is a typical answer selection problem in QA and there exits many external answer selection resources such as ..</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6</a:t>
            </a:fld>
            <a:endParaRPr lang="zh-CN" altLang="en-US"/>
          </a:p>
        </p:txBody>
      </p:sp>
    </p:spTree>
    <p:extLst>
      <p:ext uri="{BB962C8B-B14F-4D97-AF65-F5344CB8AC3E}">
        <p14:creationId xmlns:p14="http://schemas.microsoft.com/office/powerpoint/2010/main" val="3424737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And then ,</a:t>
            </a:r>
            <a:r>
              <a:rPr lang="en-US" altLang="zh-CN" baseline="0" dirty="0" smtClean="0"/>
              <a:t> given a supported sentence from the answer selection stage, we can transform the candidate answer and question into a statement and judge whether the support sentence can entail the hypothesis statement, and this is a typical recognizing textual entailment  problems. And there are many external RTE resources such as SICK and SNLI</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7</a:t>
            </a:fld>
            <a:endParaRPr lang="zh-CN" altLang="en-US"/>
          </a:p>
        </p:txBody>
      </p:sp>
    </p:spTree>
    <p:extLst>
      <p:ext uri="{BB962C8B-B14F-4D97-AF65-F5344CB8AC3E}">
        <p14:creationId xmlns:p14="http://schemas.microsoft.com/office/powerpoint/2010/main" val="2469865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This is our answer selection architecture which</a:t>
            </a:r>
            <a:r>
              <a:rPr lang="en-US" altLang="zh-CN" baseline="0" dirty="0" smtClean="0"/>
              <a:t> is a typical attention-based recurrent </a:t>
            </a:r>
            <a:r>
              <a:rPr lang="en-US" altLang="zh-CN" baseline="0" dirty="0" err="1" smtClean="0"/>
              <a:t>nueral</a:t>
            </a:r>
            <a:r>
              <a:rPr lang="en-US" altLang="zh-CN" baseline="0" dirty="0" smtClean="0"/>
              <a:t> networks models, we represent the question by </a:t>
            </a:r>
            <a:r>
              <a:rPr lang="en-US" altLang="zh-CN" baseline="0" dirty="0" err="1" smtClean="0"/>
              <a:t>rnn</a:t>
            </a:r>
            <a:r>
              <a:rPr lang="en-US" altLang="zh-CN" baseline="0" dirty="0" smtClean="0"/>
              <a:t>, and then, when represent the target sentences, we use the attention information from question to weight each time-step hidden representation, and then average this weighted </a:t>
            </a:r>
            <a:r>
              <a:rPr lang="en-US" altLang="zh-CN" baseline="0" smtClean="0"/>
              <a:t>hidden state </a:t>
            </a:r>
            <a:r>
              <a:rPr lang="en-US" altLang="zh-CN" baseline="0" dirty="0" smtClean="0"/>
              <a:t>to get a question-attended sentence representation.</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8</a:t>
            </a:fld>
            <a:endParaRPr lang="zh-CN" altLang="en-US"/>
          </a:p>
        </p:txBody>
      </p:sp>
    </p:spTree>
    <p:extLst>
      <p:ext uri="{BB962C8B-B14F-4D97-AF65-F5344CB8AC3E}">
        <p14:creationId xmlns:p14="http://schemas.microsoft.com/office/powerpoint/2010/main" val="3912211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However, from</a:t>
            </a:r>
            <a:r>
              <a:rPr lang="en-US" altLang="zh-CN" baseline="0" dirty="0" smtClean="0"/>
              <a:t> this architecture, the only supervision to out answer selection model is the limited final golden standard A-B-C-D labels, and the error propagation from the next stage may led our answer selection model poorly fitted, we will report this in experiment. In this work,  we train a complicated bi-directional LSTM attention based models on external WIKIQA answer selection dataset, and use this model to give additional supervision to our inner  answer selection models.</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9</a:t>
            </a:fld>
            <a:endParaRPr lang="zh-CN" altLang="en-US"/>
          </a:p>
        </p:txBody>
      </p:sp>
    </p:spTree>
    <p:extLst>
      <p:ext uri="{BB962C8B-B14F-4D97-AF65-F5344CB8AC3E}">
        <p14:creationId xmlns:p14="http://schemas.microsoft.com/office/powerpoint/2010/main" val="387177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minimize the </a:t>
            </a:r>
            <a:r>
              <a:rPr lang="en-US" altLang="zh-CN" baseline="0" dirty="0" err="1" smtClean="0"/>
              <a:t>the</a:t>
            </a:r>
            <a:r>
              <a:rPr lang="en-US" altLang="zh-CN" baseline="0" dirty="0" smtClean="0"/>
              <a:t> cross-entropy between the output of our inner answer selection models and the output of the external answer selection models and then use this </a:t>
            </a:r>
            <a:r>
              <a:rPr lang="en-US" altLang="zh-CN" baseline="0" dirty="0" err="1" smtClean="0"/>
              <a:t>adcritera</a:t>
            </a:r>
            <a:r>
              <a:rPr lang="en-US" altLang="zh-CN" baseline="0" dirty="0" smtClean="0"/>
              <a:t> as </a:t>
            </a:r>
            <a:r>
              <a:rPr lang="en-US" altLang="zh-CN" baseline="0" dirty="0" err="1" smtClean="0"/>
              <a:t>ditional</a:t>
            </a:r>
            <a:r>
              <a:rPr lang="en-US" altLang="zh-CN" baseline="0" dirty="0" smtClean="0"/>
              <a:t> training objective in our target. And we use a </a:t>
            </a:r>
            <a:r>
              <a:rPr lang="en-US" altLang="zh-CN" baseline="0" dirty="0" err="1" smtClean="0"/>
              <a:t>hyperparameter</a:t>
            </a:r>
            <a:r>
              <a:rPr lang="en-US" altLang="zh-CN" baseline="0" dirty="0" smtClean="0"/>
              <a:t> eta to adjust how much we learn from external answer selection knowledge, when set eta to zero, our answer selection model is totally self-supervised by the golden standard labels, when set eta to infinity, our AS models are totally fitted to external answer selection model.</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10</a:t>
            </a:fld>
            <a:endParaRPr lang="zh-CN" altLang="en-US"/>
          </a:p>
        </p:txBody>
      </p:sp>
    </p:spTree>
    <p:extLst>
      <p:ext uri="{BB962C8B-B14F-4D97-AF65-F5344CB8AC3E}">
        <p14:creationId xmlns:p14="http://schemas.microsoft.com/office/powerpoint/2010/main" val="3317008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For</a:t>
            </a:r>
            <a:r>
              <a:rPr lang="en-US" altLang="zh-CN" baseline="0" dirty="0" smtClean="0"/>
              <a:t> the answer generation, we should first transform the candidate answer and the question into a statement, in this work, we use 11 rules based on dependency tree to do this transformation, an example of this transformation in this page.</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11</a:t>
            </a:fld>
            <a:endParaRPr lang="zh-CN" altLang="en-US"/>
          </a:p>
        </p:txBody>
      </p:sp>
    </p:spTree>
    <p:extLst>
      <p:ext uri="{BB962C8B-B14F-4D97-AF65-F5344CB8AC3E}">
        <p14:creationId xmlns:p14="http://schemas.microsoft.com/office/powerpoint/2010/main" val="20997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Similar</a:t>
            </a:r>
            <a:r>
              <a:rPr lang="en-US" altLang="zh-CN" baseline="0" dirty="0" smtClean="0"/>
              <a:t> with answer selection, we also use a attention based RNN models on the external SNLI dataset,  we use a 3-d tensor on top of the sentence representation to get the final RTE label.</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12</a:t>
            </a:fld>
            <a:endParaRPr lang="zh-CN" altLang="en-US"/>
          </a:p>
        </p:txBody>
      </p:sp>
    </p:spTree>
    <p:extLst>
      <p:ext uri="{BB962C8B-B14F-4D97-AF65-F5344CB8AC3E}">
        <p14:creationId xmlns:p14="http://schemas.microsoft.com/office/powerpoint/2010/main" val="3335249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However, we</a:t>
            </a:r>
            <a:r>
              <a:rPr lang="en-US" altLang="zh-CN" baseline="0" dirty="0" smtClean="0"/>
              <a:t> fond that in the answer generation, sometime after the answer selection process, the answer is obvious given the supporting sentence, so we </a:t>
            </a:r>
            <a:r>
              <a:rPr lang="en-US" altLang="zh-CN" baseline="0" dirty="0" smtClean="0"/>
              <a:t>… however instead of use a pre-defined hyper-parameter beta we use the ROUGE1,2 </a:t>
            </a:r>
            <a:r>
              <a:rPr lang="en-US" altLang="zh-CN" baseline="0" dirty="0" err="1" smtClean="0"/>
              <a:t>critera</a:t>
            </a:r>
            <a:r>
              <a:rPr lang="en-US" altLang="zh-CN" baseline="0" dirty="0" smtClean="0"/>
              <a:t> to determine how much we depend on lexical matching, and the lexical match are based on …. </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13</a:t>
            </a:fld>
            <a:endParaRPr lang="zh-CN" altLang="en-US"/>
          </a:p>
        </p:txBody>
      </p:sp>
    </p:spTree>
    <p:extLst>
      <p:ext uri="{BB962C8B-B14F-4D97-AF65-F5344CB8AC3E}">
        <p14:creationId xmlns:p14="http://schemas.microsoft.com/office/powerpoint/2010/main" val="2275975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This figure shows the</a:t>
            </a:r>
            <a:r>
              <a:rPr lang="en-US" altLang="zh-CN" baseline="0" dirty="0" smtClean="0"/>
              <a:t> architecture of our model, the green circle and brown circle is where we </a:t>
            </a:r>
            <a:r>
              <a:rPr lang="en-US" altLang="zh-CN" baseline="0" dirty="0" err="1" smtClean="0"/>
              <a:t>exploying</a:t>
            </a:r>
            <a:r>
              <a:rPr lang="en-US" altLang="zh-CN" baseline="0" dirty="0" smtClean="0"/>
              <a:t> external knowledge.</a:t>
            </a:r>
            <a:endParaRPr lang="zh-CN" altLang="en-US" dirty="0"/>
          </a:p>
        </p:txBody>
      </p:sp>
      <p:sp>
        <p:nvSpPr>
          <p:cNvPr id="4" name="灯片编号占位符 3"/>
          <p:cNvSpPr>
            <a:spLocks noGrp="1"/>
          </p:cNvSpPr>
          <p:nvPr>
            <p:ph type="sldNum" sz="quarter" idx="10"/>
          </p:nvPr>
        </p:nvSpPr>
        <p:spPr/>
        <p:txBody>
          <a:bodyPr/>
          <a:lstStyle/>
          <a:p>
            <a:fld id="{8E002884-0742-4D24-A4DF-B472707EB517}" type="slidenum">
              <a:rPr lang="zh-CN" altLang="en-US" smtClean="0"/>
              <a:t>14</a:t>
            </a:fld>
            <a:endParaRPr lang="zh-CN" altLang="en-US"/>
          </a:p>
        </p:txBody>
      </p:sp>
    </p:spTree>
    <p:extLst>
      <p:ext uri="{BB962C8B-B14F-4D97-AF65-F5344CB8AC3E}">
        <p14:creationId xmlns:p14="http://schemas.microsoft.com/office/powerpoint/2010/main" val="3949328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This</a:t>
            </a:r>
            <a:r>
              <a:rPr lang="en-US" altLang="zh-CN" baseline="0" dirty="0" smtClean="0"/>
              <a:t> figure shows </a:t>
            </a:r>
            <a:r>
              <a:rPr lang="en-US" altLang="zh-CN" baseline="0" smtClean="0"/>
              <a:t>the …….</a:t>
            </a:r>
            <a:endParaRPr lang="zh-CN" altLang="en-US"/>
          </a:p>
        </p:txBody>
      </p:sp>
      <p:sp>
        <p:nvSpPr>
          <p:cNvPr id="4" name="灯片编号占位符 3"/>
          <p:cNvSpPr>
            <a:spLocks noGrp="1"/>
          </p:cNvSpPr>
          <p:nvPr>
            <p:ph type="sldNum" sz="quarter" idx="10"/>
          </p:nvPr>
        </p:nvSpPr>
        <p:spPr/>
        <p:txBody>
          <a:bodyPr/>
          <a:lstStyle/>
          <a:p>
            <a:fld id="{8E002884-0742-4D24-A4DF-B472707EB517}" type="slidenum">
              <a:rPr lang="zh-CN" altLang="en-US" smtClean="0"/>
              <a:t>15</a:t>
            </a:fld>
            <a:endParaRPr lang="zh-CN" altLang="en-US"/>
          </a:p>
        </p:txBody>
      </p:sp>
    </p:spTree>
    <p:extLst>
      <p:ext uri="{BB962C8B-B14F-4D97-AF65-F5344CB8AC3E}">
        <p14:creationId xmlns:p14="http://schemas.microsoft.com/office/powerpoint/2010/main" val="644139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39"/>
            <a:ext cx="7772400" cy="1470025"/>
          </a:xfrm>
        </p:spPr>
        <p:txBody>
          <a:bodyPr/>
          <a:lstStyle>
            <a:lvl1pPr>
              <a:defRPr sz="1800" b="0"/>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sz="1200" b="0"/>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dirty="0" smtClean="0"/>
              <a:t>单击此处编辑母版副标题样式</a:t>
            </a:r>
            <a:endParaRPr lang="zh-CN" altLang="en-US" dirty="0"/>
          </a:p>
        </p:txBody>
      </p:sp>
      <p:sp>
        <p:nvSpPr>
          <p:cNvPr id="4" name="Rectangle 2"/>
          <p:cNvSpPr>
            <a:spLocks noGrp="1" noChangeArrowheads="1"/>
          </p:cNvSpPr>
          <p:nvPr>
            <p:ph type="dt" sz="half" idx="10"/>
          </p:nvPr>
        </p:nvSpPr>
        <p:spPr/>
        <p:txBody>
          <a:bodyPr/>
          <a:lstStyle>
            <a:lvl1pPr>
              <a:defRPr/>
            </a:lvl1pPr>
          </a:lstStyle>
          <a:p>
            <a:pPr>
              <a:defRPr/>
            </a:pPr>
            <a:endParaRPr lang="en-US" altLang="zh-CN" dirty="0"/>
          </a:p>
        </p:txBody>
      </p:sp>
      <p:sp>
        <p:nvSpPr>
          <p:cNvPr id="5" name="Rectangle 3"/>
          <p:cNvSpPr>
            <a:spLocks noGrp="1" noChangeArrowheads="1"/>
          </p:cNvSpPr>
          <p:nvPr>
            <p:ph type="ftr" sz="quarter" idx="11"/>
          </p:nvPr>
        </p:nvSpPr>
        <p:spPr/>
        <p:txBody>
          <a:bodyPr/>
          <a:lstStyle>
            <a:lvl1pPr>
              <a:defRPr/>
            </a:lvl1pPr>
          </a:lstStyle>
          <a:p>
            <a:pPr>
              <a:defRPr/>
            </a:pPr>
            <a:fld id="{602632E8-8399-41B6-A5F6-FF062DF5B2D9}" type="slidenum">
              <a:rPr lang="zh-CN" altLang="en-US"/>
              <a:t>‹#›</a:t>
            </a:fld>
            <a:endParaRPr lang="en-US" altLang="zh-CN"/>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1800" b="0">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sz="1200" b="0">
                <a:latin typeface="微软雅黑" pitchFamily="34" charset="-122"/>
                <a:ea typeface="微软雅黑" pitchFamily="34" charset="-122"/>
              </a:defRPr>
            </a:lvl1pPr>
            <a:lvl2pPr>
              <a:defRPr sz="1200" b="0">
                <a:latin typeface="微软雅黑" pitchFamily="34" charset="-122"/>
                <a:ea typeface="微软雅黑" pitchFamily="34" charset="-122"/>
              </a:defRPr>
            </a:lvl2pPr>
            <a:lvl3pPr>
              <a:defRPr sz="1200" b="0">
                <a:latin typeface="微软雅黑" pitchFamily="34" charset="-122"/>
                <a:ea typeface="微软雅黑" pitchFamily="34" charset="-122"/>
              </a:defRPr>
            </a:lvl3pPr>
            <a:lvl4pPr>
              <a:defRPr sz="1200" b="0">
                <a:latin typeface="微软雅黑" pitchFamily="34" charset="-122"/>
                <a:ea typeface="微软雅黑" pitchFamily="34" charset="-122"/>
              </a:defRPr>
            </a:lvl4pPr>
            <a:lvl5pPr>
              <a:defRPr sz="1200" b="0">
                <a:latin typeface="微软雅黑" pitchFamily="34" charset="-122"/>
                <a:ea typeface="微软雅黑"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2"/>
          <p:cNvSpPr>
            <a:spLocks noGrp="1" noChangeArrowheads="1"/>
          </p:cNvSpPr>
          <p:nvPr>
            <p:ph type="dt" sz="half" idx="10"/>
          </p:nvPr>
        </p:nvSpPr>
        <p:spPr/>
        <p:txBody>
          <a:bodyPr/>
          <a:lstStyle>
            <a:lvl1pPr>
              <a:defRPr/>
            </a:lvl1pPr>
          </a:lstStyle>
          <a:p>
            <a:pPr>
              <a:defRPr/>
            </a:pPr>
            <a:endParaRPr lang="en-US" altLang="zh-CN" dirty="0"/>
          </a:p>
        </p:txBody>
      </p:sp>
      <p:sp>
        <p:nvSpPr>
          <p:cNvPr id="5" name="Rectangle 3"/>
          <p:cNvSpPr>
            <a:spLocks noGrp="1" noChangeArrowheads="1"/>
          </p:cNvSpPr>
          <p:nvPr>
            <p:ph type="ftr" sz="quarter" idx="11"/>
          </p:nvPr>
        </p:nvSpPr>
        <p:spPr/>
        <p:txBody>
          <a:bodyPr/>
          <a:lstStyle>
            <a:lvl1pPr>
              <a:defRPr/>
            </a:lvl1pPr>
          </a:lstStyle>
          <a:p>
            <a:pPr>
              <a:defRPr/>
            </a:pPr>
            <a:fld id="{370266A3-7911-42F8-84C8-52DD29B3C60B}" type="slidenum">
              <a:rPr lang="zh-CN" altLang="en-US"/>
              <a:t>‹#›</a:t>
            </a:fld>
            <a:endParaRPr lang="en-US" altLang="zh-CN"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0354E34-8FEA-4080-AD32-249F37BCF8EE}" type="datetimeFigureOut">
              <a:rPr lang="zh-CN" altLang="en-US" smtClean="0"/>
              <a:t>2016/7/13</a:t>
            </a:fld>
            <a:endParaRPr lang="zh-CN" altLang="en-US"/>
          </a:p>
        </p:txBody>
      </p:sp>
      <p:sp>
        <p:nvSpPr>
          <p:cNvPr id="4" name="灯片编号占位符 3"/>
          <p:cNvSpPr>
            <a:spLocks noGrp="1"/>
          </p:cNvSpPr>
          <p:nvPr>
            <p:ph type="sldNum" sz="quarter" idx="12"/>
          </p:nvPr>
        </p:nvSpPr>
        <p:spPr>
          <a:xfrm>
            <a:off x="6457950" y="6356365"/>
            <a:ext cx="2057400" cy="365125"/>
          </a:xfrm>
          <a:prstGeom prst="rect">
            <a:avLst/>
          </a:prstGeom>
        </p:spPr>
        <p:txBody>
          <a:bodyPr/>
          <a:lstStyle/>
          <a:p>
            <a:fld id="{BE9006B0-EA39-458F-BC91-65217E357A3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685800" y="6248400"/>
            <a:ext cx="1905000" cy="457200"/>
          </a:xfrm>
          <a:prstGeom prst="rect">
            <a:avLst/>
          </a:prstGeom>
          <a:noFill/>
          <a:ln w="9525">
            <a:noFill/>
            <a:miter lim="800000"/>
          </a:ln>
          <a:effectLst/>
        </p:spPr>
        <p:txBody>
          <a:bodyPr vert="horz" wrap="none" lIns="92075" tIns="46038" rIns="92075" bIns="46038" numCol="1" anchor="ctr" anchorCtr="0" compatLnSpc="1"/>
          <a:lstStyle>
            <a:lvl1pPr algn="l" eaLnBrk="0" hangingPunct="0">
              <a:defRPr sz="1050">
                <a:latin typeface="+mn-lt"/>
                <a:ea typeface="宋体" pitchFamily="2" charset="-122"/>
              </a:defRPr>
            </a:lvl1pPr>
          </a:lstStyle>
          <a:p>
            <a:pPr>
              <a:defRPr/>
            </a:pPr>
            <a:endParaRPr lang="en-US" altLang="zh-CN"/>
          </a:p>
        </p:txBody>
      </p:sp>
      <p:sp>
        <p:nvSpPr>
          <p:cNvPr id="1027" name="Rectangle 3"/>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none" lIns="92075" tIns="46038" rIns="92075" bIns="46038" numCol="1" anchor="ctr" anchorCtr="0" compatLnSpc="1"/>
          <a:lstStyle>
            <a:lvl1pPr algn="ctr" eaLnBrk="0" hangingPunct="0">
              <a:defRPr sz="1050">
                <a:latin typeface="+mn-lt"/>
                <a:ea typeface="宋体" pitchFamily="2" charset="-122"/>
              </a:defRPr>
            </a:lvl1pPr>
          </a:lstStyle>
          <a:p>
            <a:pPr>
              <a:defRPr/>
            </a:pPr>
            <a:fld id="{06AFAB3B-EE2B-4FF0-A9DA-7A0C5298E8E5}" type="slidenum">
              <a:rPr lang="zh-CN" altLang="en-US"/>
              <a:t>‹#›</a:t>
            </a:fld>
            <a:endParaRPr lang="en-US" altLang="zh-CN"/>
          </a:p>
        </p:txBody>
      </p:sp>
      <p:sp>
        <p:nvSpPr>
          <p:cNvPr id="4101" name="Rectangle 5"/>
          <p:cNvSpPr>
            <a:spLocks noGrp="1" noChangeArrowheads="1"/>
          </p:cNvSpPr>
          <p:nvPr>
            <p:ph type="title"/>
          </p:nvPr>
        </p:nvSpPr>
        <p:spPr bwMode="auto">
          <a:xfrm>
            <a:off x="990600" y="152400"/>
            <a:ext cx="7162800" cy="1143000"/>
          </a:xfrm>
          <a:prstGeom prst="rect">
            <a:avLst/>
          </a:prstGeom>
          <a:noFill/>
          <a:ln w="9525">
            <a:noFill/>
            <a:miter lim="800000"/>
          </a:ln>
        </p:spPr>
        <p:txBody>
          <a:bodyPr vert="horz" wrap="square" lIns="92075" tIns="46038" rIns="92075" bIns="46038" numCol="1" anchor="ctr" anchorCtr="0" compatLnSpc="1"/>
          <a:lstStyle/>
          <a:p>
            <a:pPr lvl="0"/>
            <a:r>
              <a:rPr lang="en-US" altLang="zh-CN" dirty="0" smtClean="0"/>
              <a:t>Slide Title</a:t>
            </a:r>
          </a:p>
        </p:txBody>
      </p:sp>
      <p:sp>
        <p:nvSpPr>
          <p:cNvPr id="4102" name="Rectangle 6"/>
          <p:cNvSpPr>
            <a:spLocks noGrp="1" noChangeArrowheads="1"/>
          </p:cNvSpPr>
          <p:nvPr>
            <p:ph type="body" idx="1"/>
          </p:nvPr>
        </p:nvSpPr>
        <p:spPr bwMode="auto">
          <a:xfrm>
            <a:off x="533400" y="1752600"/>
            <a:ext cx="8458200" cy="4114800"/>
          </a:xfrm>
          <a:prstGeom prst="rect">
            <a:avLst/>
          </a:prstGeom>
          <a:noFill/>
          <a:ln w="9525">
            <a:noFill/>
            <a:miter lim="800000"/>
          </a:ln>
        </p:spPr>
        <p:txBody>
          <a:bodyPr vert="horz" wrap="square" lIns="92075" tIns="46038" rIns="92075" bIns="46038" numCol="1" anchor="t" anchorCtr="0" compatLnSpc="1"/>
          <a:lstStyle/>
          <a:p>
            <a:pPr lvl="0"/>
            <a:r>
              <a:rPr lang="en-US" altLang="zh-CN" dirty="0" smtClean="0"/>
              <a:t>Body Text</a:t>
            </a:r>
          </a:p>
          <a:p>
            <a:pPr lvl="1"/>
            <a:r>
              <a:rPr lang="en-US" altLang="zh-CN" dirty="0" smtClean="0"/>
              <a:t>Second Level</a:t>
            </a:r>
          </a:p>
          <a:p>
            <a:pPr lvl="2"/>
            <a:r>
              <a:rPr lang="en-US" altLang="zh-CN" dirty="0" smtClean="0"/>
              <a:t>Third Level</a:t>
            </a:r>
          </a:p>
          <a:p>
            <a:pPr lvl="3"/>
            <a:r>
              <a:rPr lang="en-US" altLang="zh-CN" dirty="0" smtClean="0"/>
              <a:t>Fourth Level</a:t>
            </a:r>
          </a:p>
          <a:p>
            <a:pPr lvl="4"/>
            <a:r>
              <a:rPr lang="en-US" altLang="zh-CN" dirty="0" smtClean="0"/>
              <a:t>Fifth Level</a:t>
            </a:r>
          </a:p>
        </p:txBody>
      </p:sp>
      <p:grpSp>
        <p:nvGrpSpPr>
          <p:cNvPr id="4103" name="Group 9"/>
          <p:cNvGrpSpPr/>
          <p:nvPr/>
        </p:nvGrpSpPr>
        <p:grpSpPr bwMode="auto">
          <a:xfrm>
            <a:off x="0" y="1143000"/>
            <a:ext cx="9132888" cy="152400"/>
            <a:chOff x="0" y="900"/>
            <a:chExt cx="5753" cy="96"/>
          </a:xfrm>
        </p:grpSpPr>
        <p:sp>
          <p:nvSpPr>
            <p:cNvPr id="2" name="Rectangle 7"/>
            <p:cNvSpPr>
              <a:spLocks noChangeArrowheads="1"/>
            </p:cNvSpPr>
            <p:nvPr/>
          </p:nvSpPr>
          <p:spPr bwMode="auto">
            <a:xfrm>
              <a:off x="0" y="900"/>
              <a:ext cx="5753" cy="47"/>
            </a:xfrm>
            <a:prstGeom prst="rect">
              <a:avLst/>
            </a:prstGeom>
            <a:gradFill rotWithShape="0">
              <a:gsLst>
                <a:gs pos="0">
                  <a:srgbClr val="790015">
                    <a:gamma/>
                    <a:tint val="60000"/>
                    <a:invGamma/>
                  </a:srgbClr>
                </a:gs>
                <a:gs pos="50000">
                  <a:srgbClr val="790015"/>
                </a:gs>
                <a:gs pos="100000">
                  <a:srgbClr val="790015">
                    <a:gamma/>
                    <a:tint val="60000"/>
                    <a:invGamma/>
                  </a:srgbClr>
                </a:gs>
              </a:gsLst>
              <a:lin ang="0" scaled="1"/>
            </a:gradFill>
            <a:ln w="9525">
              <a:noFill/>
              <a:miter lim="800000"/>
            </a:ln>
            <a:effectLst/>
          </p:spPr>
          <p:txBody>
            <a:bodyPr wrap="none" anchor="ctr"/>
            <a:lstStyle/>
            <a:p>
              <a:pPr algn="ctr" eaLnBrk="0" hangingPunct="0">
                <a:defRPr/>
              </a:pPr>
              <a:endParaRPr lang="zh-CN" altLang="en-US" sz="1350"/>
            </a:p>
          </p:txBody>
        </p:sp>
        <p:sp>
          <p:nvSpPr>
            <p:cNvPr id="1032" name="Rectangle 8"/>
            <p:cNvSpPr>
              <a:spLocks noChangeArrowheads="1"/>
            </p:cNvSpPr>
            <p:nvPr/>
          </p:nvSpPr>
          <p:spPr bwMode="auto">
            <a:xfrm>
              <a:off x="0" y="972"/>
              <a:ext cx="5753" cy="24"/>
            </a:xfrm>
            <a:prstGeom prst="rect">
              <a:avLst/>
            </a:prstGeom>
            <a:gradFill rotWithShape="0">
              <a:gsLst>
                <a:gs pos="0">
                  <a:srgbClr val="790015">
                    <a:gamma/>
                    <a:tint val="60000"/>
                    <a:invGamma/>
                  </a:srgbClr>
                </a:gs>
                <a:gs pos="50000">
                  <a:srgbClr val="790015"/>
                </a:gs>
                <a:gs pos="100000">
                  <a:srgbClr val="790015">
                    <a:gamma/>
                    <a:tint val="60000"/>
                    <a:invGamma/>
                  </a:srgbClr>
                </a:gs>
              </a:gsLst>
              <a:lin ang="0" scaled="1"/>
            </a:gradFill>
            <a:ln w="9525">
              <a:noFill/>
              <a:miter lim="800000"/>
            </a:ln>
            <a:effectLst/>
          </p:spPr>
          <p:txBody>
            <a:bodyPr wrap="none" anchor="ctr"/>
            <a:lstStyle/>
            <a:p>
              <a:pPr algn="ctr" eaLnBrk="0" hangingPunct="0">
                <a:defRPr/>
              </a:pPr>
              <a:endParaRPr lang="zh-CN" altLang="en-US" sz="1350"/>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hf hdr="0" dt="0"/>
  <p:txStyles>
    <p:titleStyle>
      <a:lvl1pPr algn="ctr" rtl="0" eaLnBrk="0" fontAlgn="base" hangingPunct="0">
        <a:lnSpc>
          <a:spcPct val="90000"/>
        </a:lnSpc>
        <a:spcBef>
          <a:spcPct val="0"/>
        </a:spcBef>
        <a:spcAft>
          <a:spcPct val="0"/>
        </a:spcAft>
        <a:defRPr sz="1800" b="0">
          <a:solidFill>
            <a:schemeClr val="tx2"/>
          </a:solidFill>
          <a:latin typeface="微软雅黑" pitchFamily="34" charset="-122"/>
          <a:ea typeface="微软雅黑" pitchFamily="34" charset="-122"/>
          <a:cs typeface="+mj-cs"/>
        </a:defRPr>
      </a:lvl1pPr>
      <a:lvl2pPr algn="ctr" rtl="0" eaLnBrk="0" fontAlgn="base" hangingPunct="0">
        <a:lnSpc>
          <a:spcPct val="90000"/>
        </a:lnSpc>
        <a:spcBef>
          <a:spcPct val="0"/>
        </a:spcBef>
        <a:spcAft>
          <a:spcPct val="0"/>
        </a:spcAft>
        <a:defRPr sz="2100" b="1">
          <a:solidFill>
            <a:schemeClr val="tx2"/>
          </a:solidFill>
          <a:latin typeface="Times New Roman" pitchFamily="18" charset="0"/>
        </a:defRPr>
      </a:lvl2pPr>
      <a:lvl3pPr algn="ctr" rtl="0" eaLnBrk="0" fontAlgn="base" hangingPunct="0">
        <a:lnSpc>
          <a:spcPct val="90000"/>
        </a:lnSpc>
        <a:spcBef>
          <a:spcPct val="0"/>
        </a:spcBef>
        <a:spcAft>
          <a:spcPct val="0"/>
        </a:spcAft>
        <a:defRPr sz="2100" b="1">
          <a:solidFill>
            <a:schemeClr val="tx2"/>
          </a:solidFill>
          <a:latin typeface="Times New Roman" pitchFamily="18" charset="0"/>
        </a:defRPr>
      </a:lvl3pPr>
      <a:lvl4pPr algn="ctr" rtl="0" eaLnBrk="0" fontAlgn="base" hangingPunct="0">
        <a:lnSpc>
          <a:spcPct val="90000"/>
        </a:lnSpc>
        <a:spcBef>
          <a:spcPct val="0"/>
        </a:spcBef>
        <a:spcAft>
          <a:spcPct val="0"/>
        </a:spcAft>
        <a:defRPr sz="2100" b="1">
          <a:solidFill>
            <a:schemeClr val="tx2"/>
          </a:solidFill>
          <a:latin typeface="Times New Roman" pitchFamily="18" charset="0"/>
        </a:defRPr>
      </a:lvl4pPr>
      <a:lvl5pPr algn="ctr" rtl="0" eaLnBrk="0" fontAlgn="base" hangingPunct="0">
        <a:lnSpc>
          <a:spcPct val="90000"/>
        </a:lnSpc>
        <a:spcBef>
          <a:spcPct val="0"/>
        </a:spcBef>
        <a:spcAft>
          <a:spcPct val="0"/>
        </a:spcAft>
        <a:defRPr sz="2100" b="1">
          <a:solidFill>
            <a:schemeClr val="tx2"/>
          </a:solidFill>
          <a:latin typeface="Times New Roman" pitchFamily="18" charset="0"/>
        </a:defRPr>
      </a:lvl5pPr>
      <a:lvl6pPr marL="342900" algn="ctr" rtl="0" eaLnBrk="0" fontAlgn="base" hangingPunct="0">
        <a:lnSpc>
          <a:spcPct val="90000"/>
        </a:lnSpc>
        <a:spcBef>
          <a:spcPct val="0"/>
        </a:spcBef>
        <a:spcAft>
          <a:spcPct val="0"/>
        </a:spcAft>
        <a:defRPr sz="2100" b="1">
          <a:solidFill>
            <a:schemeClr val="tx2"/>
          </a:solidFill>
          <a:latin typeface="Times New Roman" pitchFamily="18" charset="0"/>
        </a:defRPr>
      </a:lvl6pPr>
      <a:lvl7pPr marL="685800" algn="ctr" rtl="0" eaLnBrk="0" fontAlgn="base" hangingPunct="0">
        <a:lnSpc>
          <a:spcPct val="90000"/>
        </a:lnSpc>
        <a:spcBef>
          <a:spcPct val="0"/>
        </a:spcBef>
        <a:spcAft>
          <a:spcPct val="0"/>
        </a:spcAft>
        <a:defRPr sz="2100" b="1">
          <a:solidFill>
            <a:schemeClr val="tx2"/>
          </a:solidFill>
          <a:latin typeface="Times New Roman" pitchFamily="18" charset="0"/>
        </a:defRPr>
      </a:lvl7pPr>
      <a:lvl8pPr marL="1028700" algn="ctr" rtl="0" eaLnBrk="0" fontAlgn="base" hangingPunct="0">
        <a:lnSpc>
          <a:spcPct val="90000"/>
        </a:lnSpc>
        <a:spcBef>
          <a:spcPct val="0"/>
        </a:spcBef>
        <a:spcAft>
          <a:spcPct val="0"/>
        </a:spcAft>
        <a:defRPr sz="2100" b="1">
          <a:solidFill>
            <a:schemeClr val="tx2"/>
          </a:solidFill>
          <a:latin typeface="Times New Roman" pitchFamily="18" charset="0"/>
        </a:defRPr>
      </a:lvl8pPr>
      <a:lvl9pPr marL="1371600" algn="ctr" rtl="0" eaLnBrk="0" fontAlgn="base" hangingPunct="0">
        <a:lnSpc>
          <a:spcPct val="90000"/>
        </a:lnSpc>
        <a:spcBef>
          <a:spcPct val="0"/>
        </a:spcBef>
        <a:spcAft>
          <a:spcPct val="0"/>
        </a:spcAft>
        <a:defRPr sz="2100" b="1">
          <a:solidFill>
            <a:schemeClr val="tx2"/>
          </a:solidFill>
          <a:latin typeface="Times New Roman" pitchFamily="18" charset="0"/>
        </a:defRPr>
      </a:lvl9pPr>
    </p:titleStyle>
    <p:bodyStyle>
      <a:lvl1pPr marL="213995" indent="-213995" algn="l" rtl="0" eaLnBrk="0" fontAlgn="base" hangingPunct="0">
        <a:lnSpc>
          <a:spcPct val="90000"/>
        </a:lnSpc>
        <a:spcBef>
          <a:spcPct val="30000"/>
        </a:spcBef>
        <a:spcAft>
          <a:spcPct val="0"/>
        </a:spcAft>
        <a:buSzPct val="120000"/>
        <a:buFont typeface="Monaco"/>
        <a:buChar char="•"/>
        <a:defRPr sz="1200" b="0">
          <a:solidFill>
            <a:schemeClr val="tx1"/>
          </a:solidFill>
          <a:latin typeface="微软雅黑" pitchFamily="34" charset="-122"/>
          <a:ea typeface="微软雅黑" pitchFamily="34" charset="-122"/>
          <a:cs typeface="+mn-cs"/>
        </a:defRPr>
      </a:lvl1pPr>
      <a:lvl2pPr marL="514350" indent="-171450"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2pPr>
      <a:lvl3pPr marL="857250" indent="-171450"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3pPr>
      <a:lvl4pPr marL="1156970" indent="-128270"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4pPr>
      <a:lvl5pPr marL="1499870" indent="-128270" algn="l" rtl="0" eaLnBrk="0" fontAlgn="base" hangingPunct="0">
        <a:lnSpc>
          <a:spcPct val="90000"/>
        </a:lnSpc>
        <a:spcBef>
          <a:spcPct val="30000"/>
        </a:spcBef>
        <a:spcAft>
          <a:spcPct val="0"/>
        </a:spcAft>
        <a:buSzPct val="100000"/>
        <a:buChar char="–"/>
        <a:defRPr sz="1200" b="0">
          <a:solidFill>
            <a:schemeClr val="tx1"/>
          </a:solidFill>
          <a:latin typeface="微软雅黑" pitchFamily="34" charset="-122"/>
          <a:ea typeface="微软雅黑" pitchFamily="34" charset="-122"/>
        </a:defRPr>
      </a:lvl5pPr>
      <a:lvl6pPr marL="1842770" indent="-128270" algn="l" rtl="0" eaLnBrk="0" fontAlgn="base" hangingPunct="0">
        <a:lnSpc>
          <a:spcPct val="90000"/>
        </a:lnSpc>
        <a:spcBef>
          <a:spcPct val="30000"/>
        </a:spcBef>
        <a:spcAft>
          <a:spcPct val="0"/>
        </a:spcAft>
        <a:buSzPct val="100000"/>
        <a:buChar char="–"/>
        <a:defRPr b="1">
          <a:solidFill>
            <a:schemeClr val="tx1"/>
          </a:solidFill>
          <a:latin typeface="+mn-lt"/>
        </a:defRPr>
      </a:lvl6pPr>
      <a:lvl7pPr marL="2185670" indent="-128270" algn="l" rtl="0" eaLnBrk="0" fontAlgn="base" hangingPunct="0">
        <a:lnSpc>
          <a:spcPct val="90000"/>
        </a:lnSpc>
        <a:spcBef>
          <a:spcPct val="30000"/>
        </a:spcBef>
        <a:spcAft>
          <a:spcPct val="0"/>
        </a:spcAft>
        <a:buSzPct val="100000"/>
        <a:buChar char="–"/>
        <a:defRPr b="1">
          <a:solidFill>
            <a:schemeClr val="tx1"/>
          </a:solidFill>
          <a:latin typeface="+mn-lt"/>
        </a:defRPr>
      </a:lvl7pPr>
      <a:lvl8pPr marL="2528570" indent="-128270" algn="l" rtl="0" eaLnBrk="0" fontAlgn="base" hangingPunct="0">
        <a:lnSpc>
          <a:spcPct val="90000"/>
        </a:lnSpc>
        <a:spcBef>
          <a:spcPct val="30000"/>
        </a:spcBef>
        <a:spcAft>
          <a:spcPct val="0"/>
        </a:spcAft>
        <a:buSzPct val="100000"/>
        <a:buChar char="–"/>
        <a:defRPr b="1">
          <a:solidFill>
            <a:schemeClr val="tx1"/>
          </a:solidFill>
          <a:latin typeface="+mn-lt"/>
        </a:defRPr>
      </a:lvl8pPr>
      <a:lvl9pPr marL="2871470" indent="-128270" algn="l" rtl="0" eaLnBrk="0" fontAlgn="base" hangingPunct="0">
        <a:lnSpc>
          <a:spcPct val="90000"/>
        </a:lnSpc>
        <a:spcBef>
          <a:spcPct val="30000"/>
        </a:spcBef>
        <a:spcAft>
          <a:spcPct val="0"/>
        </a:spcAft>
        <a:buSzPct val="100000"/>
        <a:buChar char="–"/>
        <a:defRPr b="1">
          <a:solidFill>
            <a:schemeClr val="tx1"/>
          </a:solidFill>
          <a:latin typeface="+mn-lt"/>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118" y="533949"/>
            <a:ext cx="2686050" cy="489347"/>
          </a:xfrm>
          <a:prstGeom prst="rect">
            <a:avLst/>
          </a:prstGeom>
          <a:noFill/>
          <a:extLst>
            <a:ext uri="{909E8E84-426E-40DD-AFC4-6F175D3DCCD1}">
              <a14:hiddenFill xmlns:a14="http://schemas.microsoft.com/office/drawing/2010/main">
                <a:solidFill>
                  <a:srgbClr val="FFFFFF"/>
                </a:solidFill>
              </a14:hiddenFill>
            </a:ext>
          </a:extLst>
        </p:spPr>
      </p:pic>
      <p:sp>
        <p:nvSpPr>
          <p:cNvPr id="5" name="标题 1"/>
          <p:cNvSpPr>
            <a:spLocks noGrp="1"/>
          </p:cNvSpPr>
          <p:nvPr>
            <p:ph type="ctrTitle"/>
          </p:nvPr>
        </p:nvSpPr>
        <p:spPr>
          <a:xfrm>
            <a:off x="433705" y="1689100"/>
            <a:ext cx="8401685" cy="1102360"/>
          </a:xfrm>
        </p:spPr>
        <p:txBody>
          <a:bodyPr/>
          <a:lstStyle/>
          <a:p>
            <a:r>
              <a:rPr lang="en-US" altLang="zh-CN" sz="3600" b="1" dirty="0">
                <a:latin typeface="Book Antiqua" pitchFamily="18" charset="0"/>
              </a:rPr>
              <a:t>Employing External Rich Knowledge for Machine Comprehension</a:t>
            </a:r>
          </a:p>
        </p:txBody>
      </p:sp>
      <p:sp>
        <p:nvSpPr>
          <p:cNvPr id="8" name="矩形 7"/>
          <p:cNvSpPr/>
          <p:nvPr/>
        </p:nvSpPr>
        <p:spPr>
          <a:xfrm>
            <a:off x="434340" y="4173220"/>
            <a:ext cx="8656320" cy="457200"/>
          </a:xfrm>
          <a:prstGeom prst="rect">
            <a:avLst/>
          </a:prstGeom>
        </p:spPr>
        <p:txBody>
          <a:bodyPr wrap="square">
            <a:spAutoFit/>
          </a:bodyPr>
          <a:lstStyle/>
          <a:p>
            <a:r>
              <a:rPr lang="zh-CN" altLang="en-US" sz="2400" b="1" dirty="0"/>
              <a:t>Bingning Wang</a:t>
            </a:r>
            <a:r>
              <a:rPr lang="zh-CN" altLang="en-US" sz="2400" dirty="0"/>
              <a:t>, Shangmin Guo, Kang Liu, Shizhu He, Jun Zhao</a:t>
            </a:r>
          </a:p>
        </p:txBody>
      </p:sp>
      <p:sp>
        <p:nvSpPr>
          <p:cNvPr id="9" name="矩形 8"/>
          <p:cNvSpPr/>
          <p:nvPr/>
        </p:nvSpPr>
        <p:spPr>
          <a:xfrm>
            <a:off x="81280" y="5466080"/>
            <a:ext cx="9361805" cy="335280"/>
          </a:xfrm>
          <a:prstGeom prst="rect">
            <a:avLst/>
          </a:prstGeom>
        </p:spPr>
        <p:txBody>
          <a:bodyPr wrap="square">
            <a:spAutoFit/>
          </a:bodyPr>
          <a:lstStyle/>
          <a:p>
            <a:r>
              <a:rPr lang="zh-CN" altLang="en-US" sz="1600" dirty="0"/>
              <a:t>National Laboratory of Pattern Recognition, Institute of Automation, Chinese Academy of Sciences </a:t>
            </a:r>
            <a:r>
              <a:rPr lang="en-US" altLang="zh-CN" sz="1600" dirty="0"/>
              <a:t>(CASIA)</a:t>
            </a:r>
          </a:p>
        </p:txBody>
      </p:sp>
      <p:pic>
        <p:nvPicPr>
          <p:cNvPr id="2" name="图片 1"/>
          <p:cNvPicPr>
            <a:picLocks noChangeAspect="1"/>
          </p:cNvPicPr>
          <p:nvPr/>
        </p:nvPicPr>
        <p:blipFill>
          <a:blip r:embed="rId3"/>
          <a:stretch>
            <a:fillRect/>
          </a:stretch>
        </p:blipFill>
        <p:spPr>
          <a:xfrm>
            <a:off x="4327525" y="504190"/>
            <a:ext cx="4368165" cy="51943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777744" y="5726907"/>
            <a:ext cx="240831" cy="273844"/>
          </a:xfrm>
        </p:spPr>
        <p:txBody>
          <a:bodyPr/>
          <a:lstStyle/>
          <a:p>
            <a:fld id="{BE9006B0-EA39-458F-BC91-65217E357A3B}" type="slidenum">
              <a:rPr lang="zh-CN" altLang="en-US" smtClean="0"/>
              <a:t>2</a:t>
            </a:fld>
            <a:endParaRPr lang="zh-CN" altLang="en-US"/>
          </a:p>
        </p:txBody>
      </p:sp>
      <p:sp>
        <p:nvSpPr>
          <p:cNvPr id="5" name="流程图: 文档 4"/>
          <p:cNvSpPr/>
          <p:nvPr/>
        </p:nvSpPr>
        <p:spPr>
          <a:xfrm>
            <a:off x="3536383" y="1914852"/>
            <a:ext cx="4708320" cy="1869332"/>
          </a:xfrm>
          <a:prstGeom prst="flowChartDocument">
            <a:avLst/>
          </a:prstGeom>
          <a:ln w="19050"/>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noAutofit/>
          </a:bodyPr>
          <a:lstStyle/>
          <a:p>
            <a:pPr algn="ctr"/>
            <a:endParaRPr lang="zh-CN" altLang="en-US" sz="1350"/>
          </a:p>
        </p:txBody>
      </p:sp>
      <p:sp>
        <p:nvSpPr>
          <p:cNvPr id="6" name="文本框 5"/>
          <p:cNvSpPr txBox="1"/>
          <p:nvPr/>
        </p:nvSpPr>
        <p:spPr>
          <a:xfrm>
            <a:off x="3536383" y="1914853"/>
            <a:ext cx="4708320" cy="1569660"/>
          </a:xfrm>
          <a:prstGeom prst="rect">
            <a:avLst/>
          </a:prstGeom>
          <a:noFill/>
        </p:spPr>
        <p:txBody>
          <a:bodyPr wrap="square" rtlCol="0">
            <a:spAutoFit/>
          </a:bodyPr>
          <a:lstStyle/>
          <a:p>
            <a:r>
              <a:rPr lang="en-US" altLang="zh-CN" sz="1200" dirty="0"/>
              <a:t>One night I was at my friend's house where he threw a party. We were enjoying our dinner</a:t>
            </a:r>
          </a:p>
          <a:p>
            <a:r>
              <a:rPr lang="en-US" altLang="zh-CN" sz="1200" dirty="0"/>
              <a:t>at night when all of a sudden we heard a knock on the door. I opened the door and saw this </a:t>
            </a:r>
          </a:p>
          <a:p>
            <a:r>
              <a:rPr lang="en-US" altLang="zh-CN" sz="1200" dirty="0"/>
              <a:t>guy who had scar on his face. (......)As soon as I saw him I ran inside the</a:t>
            </a:r>
          </a:p>
          <a:p>
            <a:r>
              <a:rPr lang="en-US" altLang="zh-CN" sz="1200" dirty="0"/>
              <a:t>house and called the cops. The cops came and the guy ran away as soon as he heard the cop</a:t>
            </a:r>
          </a:p>
          <a:p>
            <a:r>
              <a:rPr lang="en-US" altLang="zh-CN" sz="1200" dirty="0"/>
              <a:t>car coming. We never found out what happened to that guy after that day.</a:t>
            </a:r>
          </a:p>
        </p:txBody>
      </p:sp>
      <p:sp>
        <p:nvSpPr>
          <p:cNvPr id="7" name="矩形 6"/>
          <p:cNvSpPr/>
          <p:nvPr/>
        </p:nvSpPr>
        <p:spPr>
          <a:xfrm>
            <a:off x="3697404" y="3730692"/>
            <a:ext cx="3121094" cy="1869743"/>
          </a:xfrm>
          <a:prstGeom prst="rect">
            <a:avLst/>
          </a:prstGeom>
        </p:spPr>
        <p:txBody>
          <a:bodyPr wrap="square">
            <a:spAutoFit/>
          </a:bodyPr>
          <a:lstStyle/>
          <a:p>
            <a:r>
              <a:rPr lang="zh-CN" altLang="en-US" sz="1050" i="1" dirty="0"/>
              <a:t>1: What was the strange guy doing with the friend?</a:t>
            </a:r>
          </a:p>
          <a:p>
            <a:r>
              <a:rPr lang="zh-CN" altLang="en-US" sz="1050" dirty="0"/>
              <a:t> A) enjoying a meal</a:t>
            </a:r>
          </a:p>
          <a:p>
            <a:r>
              <a:rPr lang="zh-CN" altLang="en-US" sz="1050" dirty="0"/>
              <a:t> B) talking about his job</a:t>
            </a:r>
          </a:p>
          <a:p>
            <a:r>
              <a:rPr lang="zh-CN" altLang="en-US" sz="1050" dirty="0"/>
              <a:t> C) talking to him</a:t>
            </a:r>
          </a:p>
          <a:p>
            <a:r>
              <a:rPr lang="zh-CN" altLang="en-US" sz="1050" dirty="0"/>
              <a:t>*D) trying to beat him</a:t>
            </a:r>
          </a:p>
          <a:p>
            <a:endParaRPr lang="zh-CN" altLang="en-US" sz="1050" dirty="0"/>
          </a:p>
          <a:p>
            <a:r>
              <a:rPr lang="zh-CN" altLang="en-US" sz="1050" i="1" dirty="0"/>
              <a:t>2: Why did the strange guy run away?</a:t>
            </a:r>
          </a:p>
          <a:p>
            <a:r>
              <a:rPr lang="zh-CN" altLang="en-US" sz="1050" dirty="0"/>
              <a:t>*A) because he heard the cop car</a:t>
            </a:r>
          </a:p>
          <a:p>
            <a:r>
              <a:rPr lang="zh-CN" altLang="en-US" sz="1050" dirty="0"/>
              <a:t> B) because he saw his friend</a:t>
            </a:r>
          </a:p>
          <a:p>
            <a:r>
              <a:rPr lang="zh-CN" altLang="en-US" sz="1050" dirty="0"/>
              <a:t> C) because he didn't like the dinner</a:t>
            </a:r>
          </a:p>
          <a:p>
            <a:r>
              <a:rPr lang="zh-CN" altLang="en-US" sz="1050" dirty="0"/>
              <a:t> D) because it was getting late</a:t>
            </a:r>
          </a:p>
        </p:txBody>
      </p:sp>
      <p:sp>
        <p:nvSpPr>
          <p:cNvPr id="8" name="文本框 7"/>
          <p:cNvSpPr txBox="1"/>
          <p:nvPr/>
        </p:nvSpPr>
        <p:spPr>
          <a:xfrm>
            <a:off x="1067335" y="2547658"/>
            <a:ext cx="916733" cy="300082"/>
          </a:xfrm>
          <a:prstGeom prst="rect">
            <a:avLst/>
          </a:prstGeom>
          <a:noFill/>
        </p:spPr>
        <p:txBody>
          <a:bodyPr wrap="square" rtlCol="0">
            <a:spAutoFit/>
          </a:bodyPr>
          <a:lstStyle/>
          <a:p>
            <a:r>
              <a:rPr lang="en-US" altLang="zh-CN" sz="1350" dirty="0"/>
              <a:t>Document</a:t>
            </a:r>
            <a:endParaRPr lang="zh-CN" altLang="en-US" sz="1350" dirty="0"/>
          </a:p>
        </p:txBody>
      </p:sp>
      <p:sp>
        <p:nvSpPr>
          <p:cNvPr id="9" name="文本框 8"/>
          <p:cNvSpPr txBox="1"/>
          <p:nvPr/>
        </p:nvSpPr>
        <p:spPr>
          <a:xfrm>
            <a:off x="1273777" y="3552425"/>
            <a:ext cx="829259" cy="300082"/>
          </a:xfrm>
          <a:prstGeom prst="rect">
            <a:avLst/>
          </a:prstGeom>
          <a:noFill/>
        </p:spPr>
        <p:txBody>
          <a:bodyPr wrap="square" rtlCol="0">
            <a:spAutoFit/>
          </a:bodyPr>
          <a:lstStyle/>
          <a:p>
            <a:r>
              <a:rPr lang="en-US" altLang="zh-CN" sz="1350" dirty="0"/>
              <a:t>Question</a:t>
            </a:r>
            <a:endParaRPr lang="zh-CN" altLang="en-US" sz="1350" dirty="0"/>
          </a:p>
        </p:txBody>
      </p:sp>
      <p:sp>
        <p:nvSpPr>
          <p:cNvPr id="10" name="文本框 9"/>
          <p:cNvSpPr txBox="1"/>
          <p:nvPr/>
        </p:nvSpPr>
        <p:spPr>
          <a:xfrm>
            <a:off x="1067335" y="4181728"/>
            <a:ext cx="1518557" cy="300082"/>
          </a:xfrm>
          <a:prstGeom prst="rect">
            <a:avLst/>
          </a:prstGeom>
          <a:noFill/>
        </p:spPr>
        <p:txBody>
          <a:bodyPr wrap="square" rtlCol="0">
            <a:spAutoFit/>
          </a:bodyPr>
          <a:lstStyle/>
          <a:p>
            <a:r>
              <a:rPr lang="en-US" altLang="zh-CN" sz="1350" dirty="0"/>
              <a:t>Candidate answers</a:t>
            </a:r>
            <a:endParaRPr lang="zh-CN" altLang="en-US" sz="1350" dirty="0"/>
          </a:p>
        </p:txBody>
      </p:sp>
      <p:cxnSp>
        <p:nvCxnSpPr>
          <p:cNvPr id="11" name="直接箭头连接符 10"/>
          <p:cNvCxnSpPr>
            <a:endCxn id="6" idx="1"/>
          </p:cNvCxnSpPr>
          <p:nvPr/>
        </p:nvCxnSpPr>
        <p:spPr>
          <a:xfrm>
            <a:off x="1882424" y="2677755"/>
            <a:ext cx="1653959" cy="219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直接箭头连接符 11"/>
          <p:cNvCxnSpPr>
            <a:stCxn id="9" idx="3"/>
          </p:cNvCxnSpPr>
          <p:nvPr/>
        </p:nvCxnSpPr>
        <p:spPr>
          <a:xfrm>
            <a:off x="2103036" y="3702466"/>
            <a:ext cx="1665660" cy="1157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直接箭头连接符 12"/>
          <p:cNvCxnSpPr>
            <a:stCxn id="10" idx="3"/>
            <a:endCxn id="14" idx="1"/>
          </p:cNvCxnSpPr>
          <p:nvPr/>
        </p:nvCxnSpPr>
        <p:spPr>
          <a:xfrm flipV="1">
            <a:off x="2585892" y="4236871"/>
            <a:ext cx="1035700" cy="948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左大括号 13"/>
          <p:cNvSpPr/>
          <p:nvPr/>
        </p:nvSpPr>
        <p:spPr>
          <a:xfrm>
            <a:off x="3621592" y="3928168"/>
            <a:ext cx="188945" cy="61740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350"/>
          </a:p>
        </p:txBody>
      </p:sp>
      <p:sp>
        <p:nvSpPr>
          <p:cNvPr id="15" name="文本框 14"/>
          <p:cNvSpPr txBox="1"/>
          <p:nvPr/>
        </p:nvSpPr>
        <p:spPr>
          <a:xfrm>
            <a:off x="1910979" y="601638"/>
            <a:ext cx="5247861" cy="461665"/>
          </a:xfrm>
          <a:prstGeom prst="rect">
            <a:avLst/>
          </a:prstGeom>
          <a:noFill/>
        </p:spPr>
        <p:txBody>
          <a:bodyPr wrap="square" rtlCol="0">
            <a:spAutoFit/>
          </a:bodyPr>
          <a:lstStyle/>
          <a:p>
            <a:r>
              <a:rPr lang="en-US" altLang="zh-CN" sz="2400" dirty="0">
                <a:latin typeface="微软雅黑" pitchFamily="34" charset="-122"/>
                <a:ea typeface="微软雅黑" pitchFamily="34" charset="-122"/>
              </a:rPr>
              <a:t>What is Machine Comprehension?</a:t>
            </a:r>
            <a:endParaRPr lang="zh-CN" altLang="en-US" sz="2400"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3835705" y="541485"/>
            <a:ext cx="5225143" cy="523220"/>
          </a:xfrm>
          <a:prstGeom prst="rect">
            <a:avLst/>
          </a:prstGeom>
          <a:noFill/>
        </p:spPr>
        <p:txBody>
          <a:bodyPr wrap="square" rtlCol="0">
            <a:spAutoFit/>
          </a:bodyPr>
          <a:lstStyle/>
          <a:p>
            <a:r>
              <a:rPr lang="en-US" altLang="zh-CN" sz="2800" dirty="0" smtClean="0"/>
              <a:t>Dataset</a:t>
            </a:r>
            <a:endParaRPr lang="zh-CN" altLang="en-US" sz="2800" dirty="0"/>
          </a:p>
        </p:txBody>
      </p:sp>
      <p:sp>
        <p:nvSpPr>
          <p:cNvPr id="11" name="文本框 10"/>
          <p:cNvSpPr txBox="1"/>
          <p:nvPr/>
        </p:nvSpPr>
        <p:spPr>
          <a:xfrm>
            <a:off x="269922" y="1318494"/>
            <a:ext cx="3582955" cy="369332"/>
          </a:xfrm>
          <a:prstGeom prst="rect">
            <a:avLst/>
          </a:prstGeom>
          <a:noFill/>
        </p:spPr>
        <p:txBody>
          <a:bodyPr wrap="square" rtlCol="0">
            <a:spAutoFit/>
          </a:bodyPr>
          <a:lstStyle/>
          <a:p>
            <a:r>
              <a:rPr lang="en-US" altLang="zh-CN" dirty="0" err="1" smtClean="0"/>
              <a:t>MCtest</a:t>
            </a:r>
            <a:r>
              <a:rPr lang="zh-CN" altLang="en-US" dirty="0" smtClean="0"/>
              <a:t>：</a:t>
            </a:r>
            <a:endParaRPr lang="zh-CN" altLang="en-US" dirty="0"/>
          </a:p>
        </p:txBody>
      </p:sp>
      <p:grpSp>
        <p:nvGrpSpPr>
          <p:cNvPr id="13" name="组合 12"/>
          <p:cNvGrpSpPr/>
          <p:nvPr/>
        </p:nvGrpSpPr>
        <p:grpSpPr>
          <a:xfrm>
            <a:off x="1246478" y="1939498"/>
            <a:ext cx="5061079" cy="1373138"/>
            <a:chOff x="2425959" y="2275867"/>
            <a:chExt cx="5061079" cy="1373138"/>
          </a:xfrm>
        </p:grpSpPr>
        <p:pic>
          <p:nvPicPr>
            <p:cNvPr id="14" name="图片 13"/>
            <p:cNvPicPr>
              <a:picLocks noChangeAspect="1"/>
            </p:cNvPicPr>
            <p:nvPr/>
          </p:nvPicPr>
          <p:blipFill>
            <a:blip r:embed="rId3"/>
            <a:stretch>
              <a:fillRect/>
            </a:stretch>
          </p:blipFill>
          <p:spPr>
            <a:xfrm>
              <a:off x="2425959" y="2275867"/>
              <a:ext cx="5061079" cy="1373138"/>
            </a:xfrm>
            <a:prstGeom prst="rect">
              <a:avLst/>
            </a:prstGeom>
          </p:spPr>
        </p:pic>
        <p:sp>
          <p:nvSpPr>
            <p:cNvPr id="15" name="矩形 14"/>
            <p:cNvSpPr/>
            <p:nvPr/>
          </p:nvSpPr>
          <p:spPr>
            <a:xfrm>
              <a:off x="3240881" y="2593181"/>
              <a:ext cx="842963"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086096" y="2528679"/>
              <a:ext cx="1185864" cy="338554"/>
            </a:xfrm>
            <a:prstGeom prst="rect">
              <a:avLst/>
            </a:prstGeom>
            <a:noFill/>
          </p:spPr>
          <p:txBody>
            <a:bodyPr wrap="square" rtlCol="0">
              <a:spAutoFit/>
            </a:bodyPr>
            <a:lstStyle/>
            <a:p>
              <a:r>
                <a:rPr lang="en-US" altLang="zh-CN" sz="1600" b="1" dirty="0" smtClean="0"/>
                <a:t>Documents</a:t>
              </a:r>
              <a:endParaRPr lang="zh-CN" altLang="en-US" sz="1600" b="1" dirty="0"/>
            </a:p>
          </p:txBody>
        </p:sp>
        <p:sp>
          <p:nvSpPr>
            <p:cNvPr id="17" name="矩形 16"/>
            <p:cNvSpPr/>
            <p:nvPr/>
          </p:nvSpPr>
          <p:spPr>
            <a:xfrm>
              <a:off x="5373485" y="2593181"/>
              <a:ext cx="842963"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257989" y="2533442"/>
              <a:ext cx="1185864" cy="338554"/>
            </a:xfrm>
            <a:prstGeom prst="rect">
              <a:avLst/>
            </a:prstGeom>
            <a:noFill/>
          </p:spPr>
          <p:txBody>
            <a:bodyPr wrap="square" rtlCol="0">
              <a:spAutoFit/>
            </a:bodyPr>
            <a:lstStyle/>
            <a:p>
              <a:r>
                <a:rPr lang="en-US" altLang="zh-CN" sz="1600" b="1" dirty="0" smtClean="0"/>
                <a:t>Documents</a:t>
              </a:r>
              <a:endParaRPr lang="zh-CN" altLang="en-US" sz="1600" b="1" dirty="0"/>
            </a:p>
          </p:txBody>
        </p:sp>
      </p:grpSp>
      <p:sp>
        <p:nvSpPr>
          <p:cNvPr id="19" name="文本框 18"/>
          <p:cNvSpPr txBox="1"/>
          <p:nvPr/>
        </p:nvSpPr>
        <p:spPr>
          <a:xfrm>
            <a:off x="1309352" y="3732858"/>
            <a:ext cx="1285875" cy="369332"/>
          </a:xfrm>
          <a:prstGeom prst="rect">
            <a:avLst/>
          </a:prstGeom>
          <a:noFill/>
        </p:spPr>
        <p:txBody>
          <a:bodyPr wrap="square" rtlCol="0">
            <a:spAutoFit/>
          </a:bodyPr>
          <a:lstStyle/>
          <a:p>
            <a:r>
              <a:rPr lang="en-US" altLang="zh-CN" dirty="0" smtClean="0"/>
              <a:t>Document:</a:t>
            </a:r>
            <a:endParaRPr lang="zh-CN" altLang="en-US" dirty="0"/>
          </a:p>
        </p:txBody>
      </p:sp>
      <p:sp>
        <p:nvSpPr>
          <p:cNvPr id="20" name="文本框 19"/>
          <p:cNvSpPr txBox="1"/>
          <p:nvPr/>
        </p:nvSpPr>
        <p:spPr>
          <a:xfrm>
            <a:off x="2776201" y="3732858"/>
            <a:ext cx="1647825" cy="369332"/>
          </a:xfrm>
          <a:prstGeom prst="rect">
            <a:avLst/>
          </a:prstGeom>
          <a:noFill/>
        </p:spPr>
        <p:txBody>
          <a:bodyPr wrap="square" rtlCol="0">
            <a:spAutoFit/>
          </a:bodyPr>
          <a:lstStyle/>
          <a:p>
            <a:r>
              <a:rPr lang="en-US" altLang="zh-CN" dirty="0" smtClean="0"/>
              <a:t>150-300 words</a:t>
            </a:r>
            <a:endParaRPr lang="zh-CN" altLang="en-US" dirty="0"/>
          </a:p>
        </p:txBody>
      </p:sp>
      <p:sp>
        <p:nvSpPr>
          <p:cNvPr id="21" name="文本框 20"/>
          <p:cNvSpPr txBox="1"/>
          <p:nvPr/>
        </p:nvSpPr>
        <p:spPr>
          <a:xfrm>
            <a:off x="1309352" y="4361508"/>
            <a:ext cx="1181100" cy="369332"/>
          </a:xfrm>
          <a:prstGeom prst="rect">
            <a:avLst/>
          </a:prstGeom>
          <a:noFill/>
        </p:spPr>
        <p:txBody>
          <a:bodyPr wrap="square" rtlCol="0">
            <a:spAutoFit/>
          </a:bodyPr>
          <a:lstStyle/>
          <a:p>
            <a:r>
              <a:rPr lang="en-US" altLang="zh-CN" dirty="0" smtClean="0"/>
              <a:t>Question:</a:t>
            </a:r>
            <a:endParaRPr lang="zh-CN" altLang="en-US" dirty="0"/>
          </a:p>
        </p:txBody>
      </p:sp>
      <p:sp>
        <p:nvSpPr>
          <p:cNvPr id="22" name="文本框 21"/>
          <p:cNvSpPr txBox="1"/>
          <p:nvPr/>
        </p:nvSpPr>
        <p:spPr>
          <a:xfrm>
            <a:off x="2776200" y="4361508"/>
            <a:ext cx="1933577" cy="369332"/>
          </a:xfrm>
          <a:prstGeom prst="rect">
            <a:avLst/>
          </a:prstGeom>
          <a:noFill/>
        </p:spPr>
        <p:txBody>
          <a:bodyPr wrap="square" rtlCol="0">
            <a:spAutoFit/>
          </a:bodyPr>
          <a:lstStyle/>
          <a:p>
            <a:r>
              <a:rPr lang="en-US" altLang="zh-CN" dirty="0" smtClean="0"/>
              <a:t>About 10 words</a:t>
            </a:r>
            <a:endParaRPr lang="zh-CN" altLang="en-US" dirty="0"/>
          </a:p>
        </p:txBody>
      </p:sp>
      <p:sp>
        <p:nvSpPr>
          <p:cNvPr id="23" name="文本框 22"/>
          <p:cNvSpPr txBox="1"/>
          <p:nvPr/>
        </p:nvSpPr>
        <p:spPr>
          <a:xfrm>
            <a:off x="4162280" y="3837633"/>
            <a:ext cx="2223897" cy="369332"/>
          </a:xfrm>
          <a:prstGeom prst="rect">
            <a:avLst/>
          </a:prstGeom>
          <a:noFill/>
        </p:spPr>
        <p:txBody>
          <a:bodyPr wrap="square" rtlCol="0">
            <a:spAutoFit/>
          </a:bodyPr>
          <a:lstStyle/>
          <a:p>
            <a:r>
              <a:rPr lang="en-US" altLang="zh-CN" dirty="0"/>
              <a:t>Facebook </a:t>
            </a:r>
            <a:r>
              <a:rPr lang="en-US" altLang="zh-CN" dirty="0" smtClean="0"/>
              <a:t>:  bAbI</a:t>
            </a:r>
            <a:r>
              <a:rPr lang="en-US" altLang="zh-CN" baseline="30000" dirty="0" smtClean="0"/>
              <a:t>1</a:t>
            </a:r>
            <a:endParaRPr lang="zh-CN" altLang="en-US" dirty="0"/>
          </a:p>
        </p:txBody>
      </p:sp>
      <p:sp>
        <p:nvSpPr>
          <p:cNvPr id="24" name="文本框 23"/>
          <p:cNvSpPr txBox="1"/>
          <p:nvPr/>
        </p:nvSpPr>
        <p:spPr>
          <a:xfrm>
            <a:off x="4162280" y="4206965"/>
            <a:ext cx="4819624" cy="369332"/>
          </a:xfrm>
          <a:prstGeom prst="rect">
            <a:avLst/>
          </a:prstGeom>
          <a:noFill/>
        </p:spPr>
        <p:txBody>
          <a:bodyPr wrap="square" rtlCol="0">
            <a:spAutoFit/>
          </a:bodyPr>
          <a:lstStyle/>
          <a:p>
            <a:r>
              <a:rPr lang="en-US" altLang="zh-CN" dirty="0" smtClean="0"/>
              <a:t>Google Deepmind: CNN </a:t>
            </a:r>
            <a:r>
              <a:rPr lang="en-US" altLang="zh-CN" dirty="0"/>
              <a:t>and Daily Mail </a:t>
            </a:r>
            <a:r>
              <a:rPr lang="en-US" altLang="zh-CN" dirty="0" smtClean="0"/>
              <a:t>articles</a:t>
            </a:r>
            <a:r>
              <a:rPr lang="en-US" altLang="zh-CN" baseline="30000" dirty="0" smtClean="0"/>
              <a:t>2</a:t>
            </a:r>
            <a:endParaRPr lang="zh-CN" altLang="en-US" baseline="30000" dirty="0"/>
          </a:p>
        </p:txBody>
      </p:sp>
      <p:sp>
        <p:nvSpPr>
          <p:cNvPr id="25" name="文本框 24"/>
          <p:cNvSpPr txBox="1"/>
          <p:nvPr/>
        </p:nvSpPr>
        <p:spPr>
          <a:xfrm>
            <a:off x="4162280" y="4589149"/>
            <a:ext cx="2580132" cy="369332"/>
          </a:xfrm>
          <a:prstGeom prst="rect">
            <a:avLst/>
          </a:prstGeom>
          <a:noFill/>
        </p:spPr>
        <p:txBody>
          <a:bodyPr wrap="square" rtlCol="0">
            <a:spAutoFit/>
          </a:bodyPr>
          <a:lstStyle/>
          <a:p>
            <a:r>
              <a:rPr lang="en-US" altLang="zh-CN" dirty="0" smtClean="0"/>
              <a:t>Facebook:   CBTest</a:t>
            </a:r>
            <a:r>
              <a:rPr lang="en-US" altLang="zh-CN" baseline="30000" dirty="0" smtClean="0"/>
              <a:t>3</a:t>
            </a:r>
            <a:endParaRPr lang="zh-CN" altLang="en-US" baseline="30000" dirty="0"/>
          </a:p>
        </p:txBody>
      </p:sp>
      <p:sp>
        <p:nvSpPr>
          <p:cNvPr id="26" name="矩形 25"/>
          <p:cNvSpPr/>
          <p:nvPr/>
        </p:nvSpPr>
        <p:spPr>
          <a:xfrm>
            <a:off x="-57778" y="5468245"/>
            <a:ext cx="8550791" cy="461665"/>
          </a:xfrm>
          <a:prstGeom prst="rect">
            <a:avLst/>
          </a:prstGeom>
        </p:spPr>
        <p:txBody>
          <a:bodyPr wrap="square">
            <a:spAutoFit/>
          </a:bodyPr>
          <a:lstStyle/>
          <a:p>
            <a:r>
              <a:rPr lang="en-US" altLang="zh-CN" sz="1200" dirty="0" smtClean="0">
                <a:solidFill>
                  <a:srgbClr val="222222"/>
                </a:solidFill>
                <a:latin typeface="Arial" pitchFamily="34" charset="0"/>
              </a:rPr>
              <a:t>[1] Weston </a:t>
            </a:r>
            <a:r>
              <a:rPr lang="en-US" altLang="zh-CN" sz="1200" dirty="0">
                <a:solidFill>
                  <a:srgbClr val="222222"/>
                </a:solidFill>
                <a:latin typeface="Arial" pitchFamily="34" charset="0"/>
              </a:rPr>
              <a:t>J, Bordes A, Chopra S, et al. Towards ai-complete question answering: A set of prerequisite toy tasks[J]. arXiv preprint arXiv:1502.05698, 2015.</a:t>
            </a:r>
            <a:endParaRPr lang="zh-CN" altLang="en-US" sz="1200" dirty="0"/>
          </a:p>
        </p:txBody>
      </p:sp>
      <p:sp>
        <p:nvSpPr>
          <p:cNvPr id="27" name="矩形 26"/>
          <p:cNvSpPr/>
          <p:nvPr/>
        </p:nvSpPr>
        <p:spPr>
          <a:xfrm>
            <a:off x="-31336" y="5850429"/>
            <a:ext cx="8796270" cy="461665"/>
          </a:xfrm>
          <a:prstGeom prst="rect">
            <a:avLst/>
          </a:prstGeom>
        </p:spPr>
        <p:txBody>
          <a:bodyPr wrap="square">
            <a:spAutoFit/>
          </a:bodyPr>
          <a:lstStyle/>
          <a:p>
            <a:r>
              <a:rPr lang="en-US" altLang="zh-CN" sz="1200" dirty="0" smtClean="0">
                <a:solidFill>
                  <a:srgbClr val="222222"/>
                </a:solidFill>
                <a:latin typeface="Arial" pitchFamily="34" charset="0"/>
              </a:rPr>
              <a:t>[2] Hermann </a:t>
            </a:r>
            <a:r>
              <a:rPr lang="en-US" altLang="zh-CN" sz="1200" dirty="0">
                <a:solidFill>
                  <a:srgbClr val="222222"/>
                </a:solidFill>
                <a:latin typeface="Arial" pitchFamily="34" charset="0"/>
              </a:rPr>
              <a:t>K M, Kocisky T, Grefenstette E, et al. Teaching machines to read and comprehend[C]//Advances in Neural Information Processing Systems. 2015: 1684-1692.</a:t>
            </a:r>
            <a:endParaRPr lang="zh-CN" altLang="en-US" sz="1200" dirty="0">
              <a:solidFill>
                <a:srgbClr val="222222"/>
              </a:solidFill>
              <a:latin typeface="Arial" pitchFamily="34" charset="0"/>
            </a:endParaRPr>
          </a:p>
        </p:txBody>
      </p:sp>
      <p:sp>
        <p:nvSpPr>
          <p:cNvPr id="28" name="矩形 27"/>
          <p:cNvSpPr/>
          <p:nvPr/>
        </p:nvSpPr>
        <p:spPr>
          <a:xfrm>
            <a:off x="-31336" y="6233248"/>
            <a:ext cx="11845335" cy="461665"/>
          </a:xfrm>
          <a:prstGeom prst="rect">
            <a:avLst/>
          </a:prstGeom>
        </p:spPr>
        <p:txBody>
          <a:bodyPr wrap="square">
            <a:spAutoFit/>
          </a:bodyPr>
          <a:lstStyle/>
          <a:p>
            <a:r>
              <a:rPr lang="en-US" altLang="zh-CN" sz="1200" dirty="0" smtClean="0">
                <a:solidFill>
                  <a:srgbClr val="222222"/>
                </a:solidFill>
                <a:latin typeface="Arial" pitchFamily="34" charset="0"/>
              </a:rPr>
              <a:t>[3] Hill </a:t>
            </a:r>
            <a:r>
              <a:rPr lang="en-US" altLang="zh-CN" sz="1200" dirty="0">
                <a:solidFill>
                  <a:srgbClr val="222222"/>
                </a:solidFill>
                <a:latin typeface="Arial" pitchFamily="34" charset="0"/>
              </a:rPr>
              <a:t>F, Bordes A, Chopra S, et al. The Goldilocks Principle: Reading </a:t>
            </a:r>
            <a:r>
              <a:rPr lang="en-US" altLang="zh-CN" sz="1200" dirty="0" smtClean="0">
                <a:solidFill>
                  <a:srgbClr val="222222"/>
                </a:solidFill>
                <a:latin typeface="Arial" pitchFamily="34" charset="0"/>
              </a:rPr>
              <a:t>Children‘s </a:t>
            </a:r>
            <a:r>
              <a:rPr lang="en-US" altLang="zh-CN" sz="1200" dirty="0">
                <a:solidFill>
                  <a:srgbClr val="222222"/>
                </a:solidFill>
                <a:latin typeface="Arial" pitchFamily="34" charset="0"/>
              </a:rPr>
              <a:t>Books with Explicit Memory </a:t>
            </a:r>
            <a:r>
              <a:rPr lang="en-US" altLang="zh-CN" sz="1200" dirty="0" smtClean="0">
                <a:solidFill>
                  <a:srgbClr val="222222"/>
                </a:solidFill>
                <a:latin typeface="Arial" pitchFamily="34" charset="0"/>
              </a:rPr>
              <a:t>Representations[C]</a:t>
            </a:r>
          </a:p>
          <a:p>
            <a:r>
              <a:rPr lang="en-US" altLang="zh-CN" sz="1200" dirty="0" smtClean="0">
                <a:solidFill>
                  <a:srgbClr val="222222"/>
                </a:solidFill>
                <a:latin typeface="Arial" pitchFamily="34" charset="0"/>
              </a:rPr>
              <a:t> ICLR</a:t>
            </a:r>
            <a:r>
              <a:rPr lang="en-US" altLang="zh-CN" sz="1200" dirty="0">
                <a:solidFill>
                  <a:srgbClr val="222222"/>
                </a:solidFill>
                <a:latin typeface="Arial" pitchFamily="34" charset="0"/>
              </a:rPr>
              <a:t>.</a:t>
            </a:r>
            <a:r>
              <a:rPr lang="en-US" altLang="zh-CN" sz="1200" dirty="0" smtClean="0">
                <a:solidFill>
                  <a:srgbClr val="222222"/>
                </a:solidFill>
                <a:latin typeface="Arial" pitchFamily="34" charset="0"/>
              </a:rPr>
              <a:t> 2016.</a:t>
            </a:r>
            <a:endParaRPr lang="zh-CN" altLang="en-US" sz="1200" dirty="0">
              <a:solidFill>
                <a:srgbClr val="222222"/>
              </a:solidFill>
              <a:latin typeface="Arial" pitchFamily="34" charset="0"/>
            </a:endParaRPr>
          </a:p>
        </p:txBody>
      </p:sp>
      <p:sp>
        <p:nvSpPr>
          <p:cNvPr id="29" name="矩形 28"/>
          <p:cNvSpPr/>
          <p:nvPr/>
        </p:nvSpPr>
        <p:spPr>
          <a:xfrm>
            <a:off x="1263650" y="1459230"/>
            <a:ext cx="7532620" cy="461665"/>
          </a:xfrm>
          <a:prstGeom prst="rect">
            <a:avLst/>
          </a:prstGeom>
        </p:spPr>
        <p:txBody>
          <a:bodyPr wrap="square" rtlCol="0" anchor="t">
            <a:spAutoFit/>
          </a:bodyPr>
          <a:lstStyle/>
          <a:p>
            <a:pPr lvl="0" algn="l"/>
            <a:r>
              <a:rPr lang="en-US" altLang="zh-CN" sz="1200" dirty="0" smtClean="0">
                <a:solidFill>
                  <a:srgbClr val="222222"/>
                </a:solidFill>
                <a:latin typeface="Arial" pitchFamily="34" charset="0"/>
                <a:sym typeface="+mn-ea"/>
              </a:rPr>
              <a:t>Richardson M, Burges C J C, Renshaw E. MCTest: A Challenge Dataset for the Open-Domain Machine Comprehension of Text //EMNLP. 2013, 1: 2.</a:t>
            </a:r>
          </a:p>
        </p:txBody>
      </p:sp>
      <p:sp>
        <p:nvSpPr>
          <p:cNvPr id="30" name="矩形 29"/>
          <p:cNvSpPr/>
          <p:nvPr/>
        </p:nvSpPr>
        <p:spPr>
          <a:xfrm>
            <a:off x="-31336" y="6609450"/>
            <a:ext cx="10466858" cy="276999"/>
          </a:xfrm>
          <a:prstGeom prst="rect">
            <a:avLst/>
          </a:prstGeom>
        </p:spPr>
        <p:txBody>
          <a:bodyPr wrap="square">
            <a:spAutoFit/>
          </a:bodyPr>
          <a:lstStyle/>
          <a:p>
            <a:r>
              <a:rPr lang="en-US" altLang="zh-CN" sz="1200" dirty="0" smtClean="0">
                <a:solidFill>
                  <a:srgbClr val="222222"/>
                </a:solidFill>
                <a:latin typeface="Arial" pitchFamily="34" charset="0"/>
              </a:rPr>
              <a:t>[4] Berant </a:t>
            </a:r>
            <a:r>
              <a:rPr lang="en-US" altLang="zh-CN" sz="1200" dirty="0">
                <a:solidFill>
                  <a:srgbClr val="222222"/>
                </a:solidFill>
                <a:latin typeface="Arial" pitchFamily="34" charset="0"/>
              </a:rPr>
              <a:t>J, Srikumar V, Chen P C, et al. Modeling Biological Processes for Reading Comprehension[C]//EMNLP. 2014.</a:t>
            </a:r>
            <a:endParaRPr lang="zh-CN" altLang="en-US" sz="1200" dirty="0">
              <a:solidFill>
                <a:srgbClr val="222222"/>
              </a:solidFill>
              <a:latin typeface="Arial" pitchFamily="34" charset="0"/>
            </a:endParaRPr>
          </a:p>
        </p:txBody>
      </p:sp>
      <p:sp>
        <p:nvSpPr>
          <p:cNvPr id="31" name="文本框 30"/>
          <p:cNvSpPr txBox="1"/>
          <p:nvPr/>
        </p:nvSpPr>
        <p:spPr>
          <a:xfrm>
            <a:off x="4162280" y="5069887"/>
            <a:ext cx="2730694" cy="369332"/>
          </a:xfrm>
          <a:prstGeom prst="rect">
            <a:avLst/>
          </a:prstGeom>
          <a:noFill/>
        </p:spPr>
        <p:txBody>
          <a:bodyPr wrap="square" rtlCol="0">
            <a:spAutoFit/>
          </a:bodyPr>
          <a:lstStyle/>
          <a:p>
            <a:r>
              <a:rPr lang="en-US" altLang="zh-CN" dirty="0" smtClean="0"/>
              <a:t>Stanford:     ProcessBank</a:t>
            </a:r>
            <a:r>
              <a:rPr lang="en-US" altLang="zh-CN" dirty="0"/>
              <a:t> </a:t>
            </a:r>
            <a:r>
              <a:rPr lang="en-US" altLang="zh-CN" baseline="30000" dirty="0" smtClean="0"/>
              <a:t>4</a:t>
            </a:r>
            <a:endParaRPr lang="zh-CN" altLang="en-US" baseline="30000" dirty="0"/>
          </a:p>
        </p:txBody>
      </p:sp>
      <p:sp>
        <p:nvSpPr>
          <p:cNvPr id="32" name="文本框 31"/>
          <p:cNvSpPr txBox="1"/>
          <p:nvPr/>
        </p:nvSpPr>
        <p:spPr>
          <a:xfrm>
            <a:off x="4417042" y="3372178"/>
            <a:ext cx="2325370" cy="398780"/>
          </a:xfrm>
          <a:prstGeom prst="rect">
            <a:avLst/>
          </a:prstGeom>
          <a:noFill/>
        </p:spPr>
        <p:txBody>
          <a:bodyPr wrap="square" rtlCol="0">
            <a:spAutoFit/>
          </a:bodyPr>
          <a:lstStyle/>
          <a:p>
            <a:r>
              <a:rPr lang="en-US" altLang="zh-CN" sz="2000" b="1"/>
              <a:t>Other Resources: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0.000000 0.000000 L -0.122222 -0.000093 " pathEditMode="relative" rAng="0" ptsTypes="">
                                      <p:cBhvr>
                                        <p:cTn id="6" dur="750" fill="hold"/>
                                        <p:tgtEl>
                                          <p:spTgt spid="19"/>
                                        </p:tgtEl>
                                        <p:attrNameLst>
                                          <p:attrName>ppt_x</p:attrName>
                                          <p:attrName>ppt_y</p:attrName>
                                        </p:attrNameLst>
                                      </p:cBhvr>
                                      <p:rCtr x="-85" y="0"/>
                                    </p:animMotion>
                                  </p:childTnLst>
                                </p:cTn>
                              </p:par>
                              <p:par>
                                <p:cTn id="7" presetID="35" presetClass="path" presetSubtype="0" accel="50000" decel="50000" fill="hold" grpId="0" nodeType="withEffect">
                                  <p:stCondLst>
                                    <p:cond delay="0"/>
                                  </p:stCondLst>
                                  <p:childTnLst>
                                    <p:animMotion origin="layout" path="M 0.000000 0.000000 L -0.125764 -0.002130 " pathEditMode="relative" rAng="0" ptsTypes="">
                                      <p:cBhvr>
                                        <p:cTn id="8" dur="750" fill="hold"/>
                                        <p:tgtEl>
                                          <p:spTgt spid="20"/>
                                        </p:tgtEl>
                                        <p:attrNameLst>
                                          <p:attrName>ppt_x</p:attrName>
                                          <p:attrName>ppt_y</p:attrName>
                                        </p:attrNameLst>
                                      </p:cBhvr>
                                      <p:rCtr x="-93" y="-2"/>
                                    </p:animMotion>
                                  </p:childTnLst>
                                </p:cTn>
                              </p:par>
                              <p:par>
                                <p:cTn id="9" presetID="35" presetClass="path" presetSubtype="0" accel="50000" decel="50000" fill="hold" grpId="0" nodeType="withEffect">
                                  <p:stCondLst>
                                    <p:cond delay="0"/>
                                  </p:stCondLst>
                                  <p:childTnLst>
                                    <p:animMotion origin="layout" path="M 0.000000 0.000000 L -0.119514 -0.005926 " pathEditMode="relative" rAng="0" ptsTypes="">
                                      <p:cBhvr>
                                        <p:cTn id="10" dur="750" fill="hold"/>
                                        <p:tgtEl>
                                          <p:spTgt spid="21"/>
                                        </p:tgtEl>
                                        <p:attrNameLst>
                                          <p:attrName>ppt_x</p:attrName>
                                          <p:attrName>ppt_y</p:attrName>
                                        </p:attrNameLst>
                                      </p:cBhvr>
                                      <p:rCtr x="-83" y="-1"/>
                                    </p:animMotion>
                                  </p:childTnLst>
                                </p:cTn>
                              </p:par>
                              <p:par>
                                <p:cTn id="11" presetID="35" presetClass="path" presetSubtype="0" accel="50000" decel="50000" fill="hold" grpId="0" nodeType="withEffect">
                                  <p:stCondLst>
                                    <p:cond delay="0"/>
                                  </p:stCondLst>
                                  <p:childTnLst>
                                    <p:animMotion origin="layout" path="M 0.000000 0.000000 L -0.144375 -0.003981 " pathEditMode="relative" rAng="0" ptsTypes="">
                                      <p:cBhvr>
                                        <p:cTn id="12" dur="750" fill="hold"/>
                                        <p:tgtEl>
                                          <p:spTgt spid="22"/>
                                        </p:tgtEl>
                                        <p:attrNameLst>
                                          <p:attrName>ppt_x</p:attrName>
                                          <p:attrName>ppt_y</p:attrName>
                                        </p:attrNameLst>
                                      </p:cBhvr>
                                      <p:rCtr x="-101" y="0"/>
                                    </p:animMotion>
                                  </p:childTnLst>
                                </p:cTn>
                              </p:par>
                              <p:par>
                                <p:cTn id="13" presetID="1" presetClass="entr" presetSubtype="0" fill="hold" grpId="0" nodeType="withEffect">
                                  <p:stCondLst>
                                    <p:cond delay="30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50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50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50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50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50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50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50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28"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831418" y="5694660"/>
            <a:ext cx="214655" cy="273844"/>
          </a:xfrm>
        </p:spPr>
        <p:txBody>
          <a:bodyPr/>
          <a:lstStyle/>
          <a:p>
            <a:fld id="{BE9006B0-EA39-458F-BC91-65217E357A3B}" type="slidenum">
              <a:rPr lang="zh-CN" altLang="en-US" smtClean="0"/>
              <a:t>4</a:t>
            </a:fld>
            <a:endParaRPr lang="zh-CN" altLang="en-US" dirty="0"/>
          </a:p>
        </p:txBody>
      </p:sp>
      <p:sp>
        <p:nvSpPr>
          <p:cNvPr id="2" name="文本框 1"/>
          <p:cNvSpPr txBox="1"/>
          <p:nvPr/>
        </p:nvSpPr>
        <p:spPr>
          <a:xfrm>
            <a:off x="1814817" y="621872"/>
            <a:ext cx="6243762" cy="461665"/>
          </a:xfrm>
          <a:prstGeom prst="rect">
            <a:avLst/>
          </a:prstGeom>
          <a:noFill/>
        </p:spPr>
        <p:txBody>
          <a:bodyPr wrap="square" rtlCol="0">
            <a:spAutoFit/>
          </a:bodyPr>
          <a:lstStyle/>
          <a:p>
            <a:r>
              <a:rPr lang="en-US" altLang="zh-CN" sz="2400" dirty="0">
                <a:latin typeface="微软雅黑" pitchFamily="34" charset="-122"/>
                <a:ea typeface="微软雅黑" pitchFamily="34" charset="-122"/>
              </a:rPr>
              <a:t>From which can we make improvement?</a:t>
            </a:r>
            <a:endParaRPr lang="zh-CN" altLang="en-US" sz="2400" dirty="0">
              <a:latin typeface="微软雅黑" pitchFamily="34" charset="-122"/>
              <a:ea typeface="微软雅黑" pitchFamily="34" charset="-122"/>
            </a:endParaRPr>
          </a:p>
        </p:txBody>
      </p:sp>
      <p:sp>
        <p:nvSpPr>
          <p:cNvPr id="4" name="文本框 3"/>
          <p:cNvSpPr txBox="1"/>
          <p:nvPr/>
        </p:nvSpPr>
        <p:spPr>
          <a:xfrm>
            <a:off x="197796" y="1575723"/>
            <a:ext cx="8474102" cy="369332"/>
          </a:xfrm>
          <a:prstGeom prst="rect">
            <a:avLst/>
          </a:prstGeom>
          <a:noFill/>
        </p:spPr>
        <p:txBody>
          <a:bodyPr wrap="square" rtlCol="0">
            <a:spAutoFit/>
          </a:bodyPr>
          <a:lstStyle/>
          <a:p>
            <a:r>
              <a:rPr lang="en-US" altLang="zh-CN" dirty="0"/>
              <a:t>Neural </a:t>
            </a:r>
            <a:r>
              <a:rPr lang="en-US" altLang="zh-CN" dirty="0" smtClean="0"/>
              <a:t>architectures  </a:t>
            </a:r>
            <a:r>
              <a:rPr lang="en-US" altLang="zh-CN" dirty="0"/>
              <a:t>that </a:t>
            </a:r>
            <a:r>
              <a:rPr lang="en-US" altLang="zh-CN" dirty="0" smtClean="0"/>
              <a:t>have shown </a:t>
            </a:r>
            <a:r>
              <a:rPr lang="en-US" altLang="zh-CN" dirty="0"/>
              <a:t>great advantage in natural language inference...</a:t>
            </a:r>
          </a:p>
        </p:txBody>
      </p:sp>
      <p:sp>
        <p:nvSpPr>
          <p:cNvPr id="6" name="文本框 5"/>
          <p:cNvSpPr txBox="1"/>
          <p:nvPr/>
        </p:nvSpPr>
        <p:spPr>
          <a:xfrm>
            <a:off x="86360" y="2164080"/>
            <a:ext cx="9549130" cy="457200"/>
          </a:xfrm>
          <a:prstGeom prst="rect">
            <a:avLst/>
          </a:prstGeom>
          <a:noFill/>
        </p:spPr>
        <p:txBody>
          <a:bodyPr wrap="square" rtlCol="0">
            <a:spAutoFit/>
          </a:bodyPr>
          <a:lstStyle/>
          <a:p>
            <a:r>
              <a:rPr lang="en-US" altLang="zh-CN" sz="2400" b="1" dirty="0"/>
              <a:t>Attention based NN, Memory Networks, Neural Turing Machine …</a:t>
            </a:r>
          </a:p>
        </p:txBody>
      </p:sp>
      <p:sp>
        <p:nvSpPr>
          <p:cNvPr id="7" name="文本框 6"/>
          <p:cNvSpPr txBox="1"/>
          <p:nvPr/>
        </p:nvSpPr>
        <p:spPr>
          <a:xfrm>
            <a:off x="1095237" y="2928208"/>
            <a:ext cx="7370859" cy="596265"/>
          </a:xfrm>
          <a:prstGeom prst="rect">
            <a:avLst/>
          </a:prstGeom>
          <a:noFill/>
        </p:spPr>
        <p:txBody>
          <a:bodyPr wrap="square" rtlCol="0">
            <a:spAutoFit/>
          </a:bodyPr>
          <a:lstStyle/>
          <a:p>
            <a:r>
              <a:rPr lang="en-US" altLang="zh-CN" sz="1600" dirty="0">
                <a:latin typeface="微软雅黑" charset="0"/>
                <a:ea typeface="微软雅黑" charset="0"/>
              </a:rPr>
              <a:t>But these methods are data hungry that </a:t>
            </a:r>
            <a:r>
              <a:rPr lang="en-US" altLang="zh-CN" sz="1600" dirty="0" smtClean="0">
                <a:latin typeface="微软雅黑" charset="0"/>
                <a:ea typeface="微软雅黑" charset="0"/>
              </a:rPr>
              <a:t>require </a:t>
            </a:r>
            <a:r>
              <a:rPr lang="en-US" altLang="zh-CN" sz="1600" dirty="0">
                <a:latin typeface="微软雅黑" charset="0"/>
                <a:ea typeface="微软雅黑" charset="0"/>
              </a:rPr>
              <a:t>a lot of annotated </a:t>
            </a:r>
            <a:r>
              <a:rPr lang="en-US" altLang="zh-CN" sz="1600" dirty="0" smtClean="0">
                <a:latin typeface="微软雅黑" charset="0"/>
                <a:ea typeface="微软雅黑" charset="0"/>
              </a:rPr>
              <a:t>data. </a:t>
            </a:r>
            <a:r>
              <a:rPr lang="en-US" altLang="zh-CN" sz="1600" dirty="0">
                <a:latin typeface="微软雅黑" charset="0"/>
                <a:ea typeface="微软雅黑" charset="0"/>
              </a:rPr>
              <a:t>However , in MC the data are limited </a:t>
            </a:r>
          </a:p>
        </p:txBody>
      </p:sp>
      <p:graphicFrame>
        <p:nvGraphicFramePr>
          <p:cNvPr id="10" name="表格 9"/>
          <p:cNvGraphicFramePr>
            <a:graphicFrameLocks noGrp="1"/>
          </p:cNvGraphicFramePr>
          <p:nvPr/>
        </p:nvGraphicFramePr>
        <p:xfrm>
          <a:off x="1386847" y="4034238"/>
          <a:ext cx="6096000" cy="865505"/>
        </p:xfrm>
        <a:graphic>
          <a:graphicData uri="http://schemas.openxmlformats.org/drawingml/2006/table">
            <a:tbl>
              <a:tblPr firstRow="1" bandRow="1">
                <a:tableStyleId>{5C22544A-7EE6-4342-B048-85BDC9FD1C3A}</a:tableStyleId>
              </a:tblPr>
              <a:tblGrid>
                <a:gridCol w="2032000"/>
                <a:gridCol w="2032000"/>
                <a:gridCol w="2032000"/>
              </a:tblGrid>
              <a:tr h="294005">
                <a:tc>
                  <a:txBody>
                    <a:bodyPr/>
                    <a:lstStyle/>
                    <a:p>
                      <a:pPr algn="ctr"/>
                      <a:endParaRPr lang="zh-CN" altLang="en-US" sz="1400" dirty="0"/>
                    </a:p>
                  </a:txBody>
                  <a:tcPr marL="68580" marR="68580" marT="34290" marB="34290"/>
                </a:tc>
                <a:tc>
                  <a:txBody>
                    <a:bodyPr/>
                    <a:lstStyle/>
                    <a:p>
                      <a:pPr algn="ctr"/>
                      <a:r>
                        <a:rPr lang="en-US" altLang="zh-CN" sz="1400" dirty="0" smtClean="0"/>
                        <a:t>Training document #</a:t>
                      </a:r>
                      <a:endParaRPr lang="zh-CN" altLang="en-US" sz="1400" dirty="0"/>
                    </a:p>
                  </a:txBody>
                  <a:tcPr marL="68580" marR="68580" marT="34290" marB="34290"/>
                </a:tc>
                <a:tc>
                  <a:txBody>
                    <a:bodyPr/>
                    <a:lstStyle/>
                    <a:p>
                      <a:pPr algn="ctr"/>
                      <a:r>
                        <a:rPr lang="en-US" altLang="zh-CN" sz="1400" dirty="0" smtClean="0"/>
                        <a:t>Training</a:t>
                      </a:r>
                      <a:r>
                        <a:rPr lang="en-US" altLang="zh-CN" sz="1400" baseline="0" dirty="0" smtClean="0"/>
                        <a:t> question #</a:t>
                      </a:r>
                      <a:endParaRPr lang="zh-CN" altLang="en-US" sz="1400" dirty="0"/>
                    </a:p>
                  </a:txBody>
                  <a:tcPr marL="68580" marR="68580" marT="34290" marB="34290"/>
                </a:tc>
              </a:tr>
              <a:tr h="285750">
                <a:tc>
                  <a:txBody>
                    <a:bodyPr/>
                    <a:lstStyle/>
                    <a:p>
                      <a:pPr algn="ctr"/>
                      <a:r>
                        <a:rPr lang="en-US" altLang="zh-CN" sz="1400" dirty="0" smtClean="0"/>
                        <a:t>MC160</a:t>
                      </a:r>
                      <a:endParaRPr lang="zh-CN" altLang="en-US" sz="1400" dirty="0"/>
                    </a:p>
                  </a:txBody>
                  <a:tcPr marL="68580" marR="68580" marT="34290" marB="34290"/>
                </a:tc>
                <a:tc>
                  <a:txBody>
                    <a:bodyPr/>
                    <a:lstStyle/>
                    <a:p>
                      <a:pPr algn="ctr"/>
                      <a:r>
                        <a:rPr lang="en-US" altLang="zh-CN" sz="1400" dirty="0" smtClean="0"/>
                        <a:t>120</a:t>
                      </a:r>
                      <a:endParaRPr lang="zh-CN" altLang="en-US" sz="1400" dirty="0"/>
                    </a:p>
                  </a:txBody>
                  <a:tcPr marL="68580" marR="68580" marT="34290" marB="34290"/>
                </a:tc>
                <a:tc>
                  <a:txBody>
                    <a:bodyPr/>
                    <a:lstStyle/>
                    <a:p>
                      <a:pPr algn="ctr"/>
                      <a:r>
                        <a:rPr lang="en-US" altLang="zh-CN" sz="1400" dirty="0" smtClean="0"/>
                        <a:t>480</a:t>
                      </a:r>
                      <a:endParaRPr lang="zh-CN" altLang="en-US" sz="1400" dirty="0"/>
                    </a:p>
                  </a:txBody>
                  <a:tcPr marL="68580" marR="68580" marT="34290" marB="34290"/>
                </a:tc>
              </a:tr>
              <a:tr h="285750">
                <a:tc>
                  <a:txBody>
                    <a:bodyPr/>
                    <a:lstStyle/>
                    <a:p>
                      <a:pPr algn="ctr"/>
                      <a:r>
                        <a:rPr lang="en-US" altLang="zh-CN" sz="1400" dirty="0" smtClean="0"/>
                        <a:t>MC500</a:t>
                      </a:r>
                      <a:endParaRPr lang="zh-CN" altLang="en-US" sz="1400" dirty="0"/>
                    </a:p>
                  </a:txBody>
                  <a:tcPr marL="68580" marR="68580" marT="34290" marB="34290"/>
                </a:tc>
                <a:tc>
                  <a:txBody>
                    <a:bodyPr/>
                    <a:lstStyle/>
                    <a:p>
                      <a:pPr algn="ctr"/>
                      <a:r>
                        <a:rPr lang="en-US" altLang="zh-CN" sz="1400" dirty="0" smtClean="0"/>
                        <a:t>400</a:t>
                      </a:r>
                      <a:endParaRPr lang="zh-CN" altLang="en-US" sz="1400" dirty="0"/>
                    </a:p>
                  </a:txBody>
                  <a:tcPr marL="68580" marR="68580" marT="34290" marB="34290"/>
                </a:tc>
                <a:tc>
                  <a:txBody>
                    <a:bodyPr/>
                    <a:lstStyle/>
                    <a:p>
                      <a:pPr algn="ctr"/>
                      <a:r>
                        <a:rPr lang="en-US" altLang="zh-CN" sz="1400" dirty="0" smtClean="0"/>
                        <a:t>1200</a:t>
                      </a:r>
                      <a:endParaRPr lang="zh-CN" altLang="en-US" sz="1400" dirty="0"/>
                    </a:p>
                  </a:txBody>
                  <a:tcPr marL="68580" marR="68580" marT="34290" marB="34290"/>
                </a:tc>
              </a:tr>
            </a:tbl>
          </a:graphicData>
        </a:graphic>
      </p:graphicFrame>
      <p:sp>
        <p:nvSpPr>
          <p:cNvPr id="11" name="文本框 10"/>
          <p:cNvSpPr txBox="1"/>
          <p:nvPr/>
        </p:nvSpPr>
        <p:spPr>
          <a:xfrm>
            <a:off x="429371" y="5394576"/>
            <a:ext cx="8122257" cy="830997"/>
          </a:xfrm>
          <a:prstGeom prst="rect">
            <a:avLst/>
          </a:prstGeom>
          <a:noFill/>
        </p:spPr>
        <p:txBody>
          <a:bodyPr wrap="square" rtlCol="0">
            <a:spAutoFit/>
          </a:bodyPr>
          <a:lstStyle/>
          <a:p>
            <a:r>
              <a:rPr lang="en-US" altLang="zh-CN" sz="2400" i="1" dirty="0">
                <a:latin typeface="微软雅黑" pitchFamily="34" charset="-122"/>
                <a:ea typeface="微软雅黑" pitchFamily="34" charset="-122"/>
              </a:rPr>
              <a:t>Instead of gathering more and more tagged MC data, can we </a:t>
            </a:r>
            <a:r>
              <a:rPr lang="en-US" altLang="zh-CN" sz="2400" i="1" dirty="0" smtClean="0">
                <a:latin typeface="微软雅黑" pitchFamily="34" charset="-122"/>
                <a:ea typeface="微软雅黑" pitchFamily="34" charset="-122"/>
              </a:rPr>
              <a:t>employing </a:t>
            </a:r>
            <a:r>
              <a:rPr lang="en-US" altLang="zh-CN" sz="2400" i="1" dirty="0">
                <a:latin typeface="微软雅黑" pitchFamily="34" charset="-122"/>
                <a:ea typeface="微软雅黑" pitchFamily="34" charset="-122"/>
              </a:rPr>
              <a:t>existing resources to help </a:t>
            </a:r>
            <a:r>
              <a:rPr lang="en-US" altLang="zh-CN" sz="2400" i="1" dirty="0" smtClean="0">
                <a:latin typeface="微软雅黑" pitchFamily="34" charset="-122"/>
                <a:ea typeface="微软雅黑" pitchFamily="34" charset="-122"/>
              </a:rPr>
              <a:t>MC?</a:t>
            </a:r>
            <a:endParaRPr lang="zh-CN" altLang="en-US" sz="2400" i="1"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147" y="535325"/>
            <a:ext cx="8992926" cy="415498"/>
          </a:xfrm>
          <a:prstGeom prst="rect">
            <a:avLst/>
          </a:prstGeom>
        </p:spPr>
        <p:txBody>
          <a:bodyPr wrap="square">
            <a:spAutoFit/>
          </a:bodyPr>
          <a:lstStyle/>
          <a:p>
            <a:r>
              <a:rPr lang="en-US" altLang="zh-CN" sz="2100" b="1" dirty="0">
                <a:latin typeface="微软雅黑" pitchFamily="34" charset="-122"/>
                <a:ea typeface="微软雅黑" pitchFamily="34" charset="-122"/>
              </a:rPr>
              <a:t>Employing External Rich Knowledge for Machine Comprehension</a:t>
            </a:r>
            <a:endParaRPr lang="zh-CN" altLang="en-US" sz="2100" dirty="0">
              <a:latin typeface="微软雅黑" pitchFamily="34" charset="-122"/>
              <a:ea typeface="微软雅黑" pitchFamily="34" charset="-122"/>
            </a:endParaRPr>
          </a:p>
        </p:txBody>
      </p:sp>
      <p:sp>
        <p:nvSpPr>
          <p:cNvPr id="5" name="文本框 4"/>
          <p:cNvSpPr txBox="1"/>
          <p:nvPr/>
        </p:nvSpPr>
        <p:spPr>
          <a:xfrm>
            <a:off x="97927" y="4209142"/>
            <a:ext cx="9046073" cy="769441"/>
          </a:xfrm>
          <a:prstGeom prst="rect">
            <a:avLst/>
          </a:prstGeom>
          <a:noFill/>
        </p:spPr>
        <p:txBody>
          <a:bodyPr wrap="square" rtlCol="0">
            <a:spAutoFit/>
          </a:bodyPr>
          <a:lstStyle/>
          <a:p>
            <a:r>
              <a:rPr lang="en-US" altLang="zh-CN" sz="4400" b="1" dirty="0" smtClean="0"/>
              <a:t>Answer </a:t>
            </a:r>
            <a:r>
              <a:rPr lang="en-US" altLang="zh-CN" sz="4400" b="1" dirty="0" err="1" smtClean="0"/>
              <a:t>selection+Answer</a:t>
            </a:r>
            <a:r>
              <a:rPr lang="en-US" altLang="zh-CN" sz="4400" b="1" dirty="0" smtClean="0"/>
              <a:t> generation</a:t>
            </a:r>
            <a:endParaRPr lang="zh-CN" altLang="en-US" sz="4400" b="1" dirty="0"/>
          </a:p>
        </p:txBody>
      </p:sp>
      <p:sp>
        <p:nvSpPr>
          <p:cNvPr id="7" name="文本框 6"/>
          <p:cNvSpPr txBox="1"/>
          <p:nvPr/>
        </p:nvSpPr>
        <p:spPr>
          <a:xfrm>
            <a:off x="1605388" y="2693341"/>
            <a:ext cx="6614809" cy="707886"/>
          </a:xfrm>
          <a:prstGeom prst="rect">
            <a:avLst/>
          </a:prstGeom>
          <a:noFill/>
        </p:spPr>
        <p:txBody>
          <a:bodyPr wrap="square" rtlCol="0">
            <a:spAutoFit/>
          </a:bodyPr>
          <a:lstStyle/>
          <a:p>
            <a:r>
              <a:rPr lang="en-US" altLang="zh-CN" sz="4000" b="1" dirty="0" smtClean="0">
                <a:latin typeface="Microsoft JhengHei UI" pitchFamily="34" charset="-120"/>
                <a:ea typeface="Microsoft JhengHei UI" pitchFamily="34" charset="-120"/>
              </a:rPr>
              <a:t>Machine Comprehension</a:t>
            </a:r>
            <a:endParaRPr lang="zh-CN" altLang="en-US" sz="4000" b="1" dirty="0">
              <a:latin typeface="Microsoft JhengHei UI" pitchFamily="34" charset="-120"/>
              <a:ea typeface="Microsoft JhengHei UI" pitchFamily="34" charset="-120"/>
            </a:endParaRPr>
          </a:p>
        </p:txBody>
      </p:sp>
      <p:sp>
        <p:nvSpPr>
          <p:cNvPr id="8" name="文本框 7"/>
          <p:cNvSpPr txBox="1"/>
          <p:nvPr/>
        </p:nvSpPr>
        <p:spPr>
          <a:xfrm>
            <a:off x="4041778" y="3670532"/>
            <a:ext cx="1015663" cy="923330"/>
          </a:xfrm>
          <a:prstGeom prst="rect">
            <a:avLst/>
          </a:prstGeom>
          <a:noFill/>
        </p:spPr>
        <p:txBody>
          <a:bodyPr vert="eaVert" wrap="square" rtlCol="0">
            <a:spAutoFit/>
          </a:bodyPr>
          <a:lstStyle/>
          <a:p>
            <a:r>
              <a:rPr lang="en-US" altLang="zh-CN" sz="5400" b="1" dirty="0" smtClean="0"/>
              <a:t>=</a:t>
            </a:r>
            <a:endParaRPr lang="zh-CN" altLang="en-US" sz="5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831418" y="5694660"/>
            <a:ext cx="214655" cy="273844"/>
          </a:xfrm>
        </p:spPr>
        <p:txBody>
          <a:bodyPr/>
          <a:lstStyle/>
          <a:p>
            <a:fld id="{BE9006B0-EA39-458F-BC91-65217E357A3B}" type="slidenum">
              <a:rPr lang="zh-CN" altLang="en-US" smtClean="0"/>
              <a:t>6</a:t>
            </a:fld>
            <a:endParaRPr lang="zh-CN" altLang="en-US" dirty="0"/>
          </a:p>
        </p:txBody>
      </p:sp>
      <p:sp>
        <p:nvSpPr>
          <p:cNvPr id="2" name="矩形 1"/>
          <p:cNvSpPr/>
          <p:nvPr/>
        </p:nvSpPr>
        <p:spPr>
          <a:xfrm>
            <a:off x="53147" y="535325"/>
            <a:ext cx="8992926" cy="461665"/>
          </a:xfrm>
          <a:prstGeom prst="rect">
            <a:avLst/>
          </a:prstGeom>
        </p:spPr>
        <p:txBody>
          <a:bodyPr wrap="square">
            <a:spAutoFit/>
          </a:bodyPr>
          <a:lstStyle/>
          <a:p>
            <a:pPr algn="ctr"/>
            <a:r>
              <a:rPr lang="en-US" altLang="zh-CN" sz="2400" b="1" dirty="0"/>
              <a:t>Answer selection</a:t>
            </a:r>
            <a:endParaRPr lang="zh-CN" altLang="en-US" sz="2100" dirty="0">
              <a:latin typeface="微软雅黑" pitchFamily="34" charset="-122"/>
              <a:ea typeface="微软雅黑" pitchFamily="34" charset="-122"/>
            </a:endParaRPr>
          </a:p>
        </p:txBody>
      </p:sp>
      <p:sp>
        <p:nvSpPr>
          <p:cNvPr id="11" name="矩形 10"/>
          <p:cNvSpPr/>
          <p:nvPr/>
        </p:nvSpPr>
        <p:spPr>
          <a:xfrm>
            <a:off x="1600206" y="2135350"/>
            <a:ext cx="4351352" cy="1223412"/>
          </a:xfrm>
          <a:prstGeom prst="rect">
            <a:avLst/>
          </a:prstGeom>
        </p:spPr>
        <p:txBody>
          <a:bodyPr wrap="square">
            <a:spAutoFit/>
          </a:bodyPr>
          <a:lstStyle/>
          <a:p>
            <a:r>
              <a:rPr lang="en-US" altLang="zh-CN" sz="1050" dirty="0"/>
              <a:t>Tom had to fix some things around the house. He had to fix the door. He had to fix the window. But before he did anything he had to fix the toilet. Tom called over his best friend Jim to help him. Jim brought with him his friends Molly and Holly.[…].They all pushed on the window really hard until finally it opened. Once the window was fixed the four of them made a delicious dinner and talked about all of the good work that they had done. Tom was glad that he had such good friends to help him with his work.</a:t>
            </a:r>
            <a:endParaRPr lang="zh-CN" altLang="en-US" sz="1050" dirty="0"/>
          </a:p>
        </p:txBody>
      </p:sp>
      <p:sp>
        <p:nvSpPr>
          <p:cNvPr id="12" name="矩形 11"/>
          <p:cNvSpPr/>
          <p:nvPr/>
        </p:nvSpPr>
        <p:spPr>
          <a:xfrm>
            <a:off x="2071315" y="3686040"/>
            <a:ext cx="4572000" cy="923330"/>
          </a:xfrm>
          <a:prstGeom prst="rect">
            <a:avLst/>
          </a:prstGeom>
        </p:spPr>
        <p:txBody>
          <a:bodyPr>
            <a:spAutoFit/>
          </a:bodyPr>
          <a:lstStyle/>
          <a:p>
            <a:r>
              <a:rPr lang="en-US" altLang="zh-CN" sz="1200" i="1" dirty="0"/>
              <a:t>Q:</a:t>
            </a:r>
            <a:r>
              <a:rPr lang="zh-CN" altLang="en-US" sz="1200" i="1" dirty="0"/>
              <a:t>What did Tom need to fix first?</a:t>
            </a:r>
          </a:p>
          <a:p>
            <a:r>
              <a:rPr lang="zh-CN" altLang="en-US" sz="1050" dirty="0"/>
              <a:t> A) Door</a:t>
            </a:r>
          </a:p>
          <a:p>
            <a:r>
              <a:rPr lang="zh-CN" altLang="en-US" sz="1050" dirty="0"/>
              <a:t> B) House</a:t>
            </a:r>
          </a:p>
          <a:p>
            <a:r>
              <a:rPr lang="zh-CN" altLang="en-US" sz="1050" dirty="0"/>
              <a:t> C) Window</a:t>
            </a:r>
          </a:p>
          <a:p>
            <a:r>
              <a:rPr lang="zh-CN" altLang="en-US" sz="1050" dirty="0"/>
              <a:t>*D) Toilet</a:t>
            </a:r>
          </a:p>
        </p:txBody>
      </p:sp>
      <p:sp>
        <p:nvSpPr>
          <p:cNvPr id="13" name="矩形 12"/>
          <p:cNvSpPr/>
          <p:nvPr/>
        </p:nvSpPr>
        <p:spPr bwMode="auto">
          <a:xfrm>
            <a:off x="2071320" y="3743573"/>
            <a:ext cx="2144864" cy="169200"/>
          </a:xfrm>
          <a:prstGeom prst="rect">
            <a:avLst/>
          </a:prstGeom>
          <a:solidFill>
            <a:schemeClr val="accent1">
              <a:alpha val="56000"/>
            </a:schemeClr>
          </a:solidFill>
          <a:ln w="9525" cap="flat" cmpd="sng" algn="ctr">
            <a:noFill/>
            <a:prstDash val="solid"/>
            <a:round/>
            <a:headEnd type="triangle" w="med" len="med"/>
            <a:tailEnd type="triangle" w="med" len="med"/>
          </a:ln>
          <a:effectLst/>
        </p:spPr>
        <p:txBody>
          <a:bodyPr rot="0" spcFirstLastPara="0" vertOverflow="overflow" horzOverflow="overflow" vert="horz" wrap="square" lIns="69056" tIns="34529" rIns="69056" bIns="34529" numCol="1" spcCol="0" rtlCol="0" fromWordArt="0" anchor="t" anchorCtr="0" forceAA="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23" name="右弧形箭头 22"/>
          <p:cNvSpPr/>
          <p:nvPr/>
        </p:nvSpPr>
        <p:spPr bwMode="auto">
          <a:xfrm rot="11987487">
            <a:off x="1059667" y="1669984"/>
            <a:ext cx="1357200" cy="2084400"/>
          </a:xfrm>
          <a:prstGeom prst="curvedLeftArrow">
            <a:avLst>
              <a:gd name="adj1" fmla="val 15318"/>
              <a:gd name="adj2" fmla="val 69332"/>
              <a:gd name="adj3" fmla="val 28759"/>
            </a:avLst>
          </a:prstGeom>
          <a:gradFill>
            <a:gsLst>
              <a:gs pos="0">
                <a:schemeClr val="accent1">
                  <a:lumMod val="40000"/>
                  <a:lumOff val="60000"/>
                </a:schemeClr>
              </a:gs>
              <a:gs pos="18000">
                <a:schemeClr val="accent1">
                  <a:lumMod val="60000"/>
                  <a:lumOff val="40000"/>
                </a:schemeClr>
              </a:gs>
              <a:gs pos="44000">
                <a:srgbClr val="FFC000"/>
              </a:gs>
              <a:gs pos="100000">
                <a:srgbClr val="FFC000"/>
              </a:gs>
            </a:gsLst>
            <a:lin ang="5400000" scaled="1"/>
          </a:gradFill>
          <a:ln w="9525" cap="flat" cmpd="sng" algn="ctr">
            <a:solidFill>
              <a:schemeClr val="tx1"/>
            </a:solidFill>
            <a:prstDash val="solid"/>
            <a:round/>
            <a:headEnd type="triangle" w="med" len="med"/>
            <a:tailEnd type="triangle" w="med" len="med"/>
          </a:ln>
          <a:effectLst/>
        </p:spPr>
        <p:txBody>
          <a:bodyPr rot="0" spcFirstLastPara="0" vertOverflow="overflow" horzOverflow="overflow" vert="horz" wrap="square" lIns="69056" tIns="34529" rIns="69056" bIns="34529" numCol="1" spcCol="0" rtlCol="0" fromWordArt="0" anchor="t" anchorCtr="0" forceAA="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25" name="文本框 24"/>
          <p:cNvSpPr txBox="1"/>
          <p:nvPr/>
        </p:nvSpPr>
        <p:spPr>
          <a:xfrm>
            <a:off x="1371382" y="5312319"/>
            <a:ext cx="5238947" cy="396240"/>
          </a:xfrm>
          <a:prstGeom prst="rect">
            <a:avLst/>
          </a:prstGeom>
          <a:noFill/>
        </p:spPr>
        <p:txBody>
          <a:bodyPr wrap="square" rtlCol="0">
            <a:spAutoFit/>
          </a:bodyPr>
          <a:lstStyle/>
          <a:p>
            <a:r>
              <a:rPr lang="en-US" altLang="zh-CN" sz="2000" b="1" dirty="0"/>
              <a:t>DATASET : </a:t>
            </a:r>
            <a:r>
              <a:rPr lang="en-US" altLang="zh-CN" sz="2000" b="1" i="1" dirty="0" err="1"/>
              <a:t>WikiQA</a:t>
            </a:r>
            <a:r>
              <a:rPr lang="en-US" altLang="zh-CN" sz="2000" b="1" i="1" dirty="0"/>
              <a:t>, </a:t>
            </a:r>
            <a:r>
              <a:rPr lang="en-US" altLang="zh-CN" sz="2000" b="1" i="1" dirty="0" err="1"/>
              <a:t>TrecQA</a:t>
            </a:r>
            <a:r>
              <a:rPr lang="en-US" altLang="zh-CN" sz="2000" b="1" i="1" dirty="0"/>
              <a:t>, </a:t>
            </a:r>
            <a:r>
              <a:rPr lang="en-US" altLang="zh-CN" sz="2000" b="1" i="1" dirty="0" err="1"/>
              <a:t>InsuranceQA</a:t>
            </a:r>
            <a:r>
              <a:rPr lang="en-US" altLang="zh-CN" sz="2000" b="1" i="1" dirty="0"/>
              <a:t> …</a:t>
            </a:r>
          </a:p>
        </p:txBody>
      </p:sp>
      <p:sp>
        <p:nvSpPr>
          <p:cNvPr id="26" name="文本框 25"/>
          <p:cNvSpPr txBox="1"/>
          <p:nvPr/>
        </p:nvSpPr>
        <p:spPr>
          <a:xfrm>
            <a:off x="6643320" y="2921721"/>
            <a:ext cx="2059982" cy="352425"/>
          </a:xfrm>
          <a:prstGeom prst="rect">
            <a:avLst/>
          </a:prstGeom>
          <a:noFill/>
        </p:spPr>
        <p:txBody>
          <a:bodyPr wrap="square" rtlCol="0">
            <a:spAutoFit/>
          </a:bodyPr>
          <a:lstStyle/>
          <a:p>
            <a:r>
              <a:rPr lang="en-US" altLang="zh-CN" sz="1600" b="1" dirty="0">
                <a:latin typeface="微软雅黑" pitchFamily="34" charset="-122"/>
                <a:ea typeface="微软雅黑" pitchFamily="34" charset="-122"/>
              </a:rPr>
              <a:t>Definition</a:t>
            </a:r>
            <a:r>
              <a:rPr lang="en-US" altLang="zh-CN" sz="1600" b="1" dirty="0"/>
              <a:t>:</a:t>
            </a:r>
          </a:p>
        </p:txBody>
      </p:sp>
      <p:sp>
        <p:nvSpPr>
          <p:cNvPr id="27" name="文本框 26"/>
          <p:cNvSpPr txBox="1"/>
          <p:nvPr/>
        </p:nvSpPr>
        <p:spPr>
          <a:xfrm>
            <a:off x="6200487" y="3466119"/>
            <a:ext cx="2502817" cy="959485"/>
          </a:xfrm>
          <a:prstGeom prst="rect">
            <a:avLst/>
          </a:prstGeom>
          <a:noFill/>
        </p:spPr>
        <p:txBody>
          <a:bodyPr wrap="square" rtlCol="0">
            <a:spAutoFit/>
          </a:bodyPr>
          <a:lstStyle/>
          <a:p>
            <a:r>
              <a:rPr lang="en-US" altLang="zh-CN" sz="1400" dirty="0">
                <a:latin typeface="微软雅黑" pitchFamily="34" charset="-122"/>
                <a:ea typeface="微软雅黑" pitchFamily="34" charset="-122"/>
              </a:rPr>
              <a:t>Given a question, find the best answer sentence from a candidate  sentence pool…</a:t>
            </a:r>
          </a:p>
        </p:txBody>
      </p:sp>
      <p:sp>
        <p:nvSpPr>
          <p:cNvPr id="28" name="矩形 27"/>
          <p:cNvSpPr/>
          <p:nvPr/>
        </p:nvSpPr>
        <p:spPr bwMode="auto">
          <a:xfrm>
            <a:off x="2658359" y="2349052"/>
            <a:ext cx="2699454" cy="169200"/>
          </a:xfrm>
          <a:prstGeom prst="rect">
            <a:avLst/>
          </a:prstGeom>
          <a:solidFill>
            <a:srgbClr val="FFC000">
              <a:alpha val="50000"/>
            </a:srgbClr>
          </a:solidFill>
          <a:ln w="9525" cap="flat" cmpd="sng" algn="ctr">
            <a:noFill/>
            <a:prstDash val="solid"/>
            <a:round/>
            <a:headEnd type="triangle" w="med" len="med"/>
            <a:tailEnd type="triangle" w="med" len="med"/>
          </a:ln>
          <a:effectLst/>
        </p:spPr>
        <p:txBody>
          <a:bodyPr vert="horz" wrap="square" lIns="69056" tIns="34529" rIns="69056" bIns="34529" numCol="1" rtlCol="0" anchor="t" anchorCtr="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29" name="矩形 28"/>
          <p:cNvSpPr/>
          <p:nvPr/>
        </p:nvSpPr>
        <p:spPr>
          <a:xfrm>
            <a:off x="6027549" y="2223140"/>
            <a:ext cx="2420620" cy="457200"/>
          </a:xfrm>
          <a:prstGeom prst="rect">
            <a:avLst/>
          </a:prstGeom>
        </p:spPr>
        <p:txBody>
          <a:bodyPr wrap="none">
            <a:spAutoFit/>
          </a:bodyPr>
          <a:lstStyle/>
          <a:p>
            <a:pPr algn="ctr"/>
            <a:r>
              <a:rPr lang="en-US" altLang="zh-CN" sz="2400" b="1" dirty="0"/>
              <a:t>Answer Selection</a:t>
            </a:r>
          </a:p>
        </p:txBody>
      </p:sp>
      <p:sp>
        <p:nvSpPr>
          <p:cNvPr id="30" name="矩形 29"/>
          <p:cNvSpPr/>
          <p:nvPr/>
        </p:nvSpPr>
        <p:spPr>
          <a:xfrm>
            <a:off x="231415" y="1805516"/>
            <a:ext cx="802143" cy="692497"/>
          </a:xfrm>
          <a:prstGeom prst="rect">
            <a:avLst/>
          </a:prstGeom>
          <a:noFill/>
        </p:spPr>
        <p:txBody>
          <a:bodyPr wrap="none" lIns="68580" tIns="34290" rIns="68580" bIns="34290">
            <a:spAutoFit/>
          </a:bodyPr>
          <a:lstStyle/>
          <a:p>
            <a:pPr algn="ctr"/>
            <a:r>
              <a:rPr lang="en-US" altLang="zh-CN" sz="4050" b="1" dirty="0">
                <a:ln w="22225">
                  <a:solidFill>
                    <a:schemeClr val="accent2"/>
                  </a:solidFill>
                  <a:prstDash val="solid"/>
                </a:ln>
                <a:solidFill>
                  <a:schemeClr val="accent2">
                    <a:lumMod val="40000"/>
                    <a:lumOff val="60000"/>
                  </a:schemeClr>
                </a:solidFill>
              </a:rPr>
              <a:t>AS</a:t>
            </a:r>
            <a:endParaRPr lang="zh-CN" altLang="en-US" sz="4050" b="1" dirty="0">
              <a:ln w="22225">
                <a:solidFill>
                  <a:schemeClr val="accent2"/>
                </a:solidFill>
                <a:prstDash val="solid"/>
              </a:ln>
              <a:solidFill>
                <a:schemeClr val="accent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anim calcmode="lin" valueType="num">
                                      <p:cBhvr>
                                        <p:cTn id="26" dur="500" fill="hold"/>
                                        <p:tgtEl>
                                          <p:spTgt spid="26"/>
                                        </p:tgtEl>
                                        <p:attrNameLst>
                                          <p:attrName>ppt_x</p:attrName>
                                        </p:attrNameLst>
                                      </p:cBhvr>
                                      <p:tavLst>
                                        <p:tav tm="0">
                                          <p:val>
                                            <p:strVal val="#ppt_x"/>
                                          </p:val>
                                        </p:tav>
                                        <p:tav tm="100000">
                                          <p:val>
                                            <p:strVal val="#ppt_x"/>
                                          </p:val>
                                        </p:tav>
                                      </p:tavLst>
                                    </p:anim>
                                    <p:anim calcmode="lin" valueType="num">
                                      <p:cBhvr>
                                        <p:cTn id="27" dur="5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anim calcmode="lin" valueType="num">
                                      <p:cBhvr>
                                        <p:cTn id="31" dur="500" fill="hold"/>
                                        <p:tgtEl>
                                          <p:spTgt spid="27"/>
                                        </p:tgtEl>
                                        <p:attrNameLst>
                                          <p:attrName>ppt_x</p:attrName>
                                        </p:attrNameLst>
                                      </p:cBhvr>
                                      <p:tavLst>
                                        <p:tav tm="0">
                                          <p:val>
                                            <p:strVal val="#ppt_x"/>
                                          </p:val>
                                        </p:tav>
                                        <p:tav tm="100000">
                                          <p:val>
                                            <p:strVal val="#ppt_x"/>
                                          </p:val>
                                        </p:tav>
                                      </p:tavLst>
                                    </p:anim>
                                    <p:anim calcmode="lin" valueType="num">
                                      <p:cBhvr>
                                        <p:cTn id="32" dur="500" fill="hold"/>
                                        <p:tgtEl>
                                          <p:spTgt spid="2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anim calcmode="lin" valueType="num">
                                      <p:cBhvr>
                                        <p:cTn id="36" dur="500" fill="hold"/>
                                        <p:tgtEl>
                                          <p:spTgt spid="29"/>
                                        </p:tgtEl>
                                        <p:attrNameLst>
                                          <p:attrName>ppt_x</p:attrName>
                                        </p:attrNameLst>
                                      </p:cBhvr>
                                      <p:tavLst>
                                        <p:tav tm="0">
                                          <p:val>
                                            <p:strVal val="#ppt_x"/>
                                          </p:val>
                                        </p:tav>
                                        <p:tav tm="100000">
                                          <p:val>
                                            <p:strVal val="#ppt_x"/>
                                          </p:val>
                                        </p:tav>
                                      </p:tavLst>
                                    </p:anim>
                                    <p:anim calcmode="lin" valueType="num">
                                      <p:cBhvr>
                                        <p:cTn id="37"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heel(1)">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bldLvl="0" animBg="1"/>
      <p:bldP spid="25" grpId="0"/>
      <p:bldP spid="26" grpId="0"/>
      <p:bldP spid="27" grpId="0"/>
      <p:bldP spid="28" grpId="0" animBg="1"/>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831418" y="5694660"/>
            <a:ext cx="214655" cy="273844"/>
          </a:xfrm>
        </p:spPr>
        <p:txBody>
          <a:bodyPr/>
          <a:lstStyle/>
          <a:p>
            <a:fld id="{BE9006B0-EA39-458F-BC91-65217E357A3B}" type="slidenum">
              <a:rPr lang="zh-CN" altLang="en-US" smtClean="0"/>
              <a:t>7</a:t>
            </a:fld>
            <a:endParaRPr lang="zh-CN" altLang="en-US" dirty="0"/>
          </a:p>
        </p:txBody>
      </p:sp>
      <p:sp>
        <p:nvSpPr>
          <p:cNvPr id="2" name="矩形 1"/>
          <p:cNvSpPr/>
          <p:nvPr/>
        </p:nvSpPr>
        <p:spPr>
          <a:xfrm>
            <a:off x="151074" y="696498"/>
            <a:ext cx="8992926" cy="461665"/>
          </a:xfrm>
          <a:prstGeom prst="rect">
            <a:avLst/>
          </a:prstGeom>
        </p:spPr>
        <p:txBody>
          <a:bodyPr wrap="square">
            <a:spAutoFit/>
          </a:bodyPr>
          <a:lstStyle/>
          <a:p>
            <a:pPr algn="ctr"/>
            <a:r>
              <a:rPr lang="en-US" altLang="zh-CN" sz="2400" b="1" dirty="0"/>
              <a:t>Answer </a:t>
            </a:r>
            <a:r>
              <a:rPr lang="en-US" altLang="zh-CN" sz="2400" b="1" dirty="0" smtClean="0"/>
              <a:t>generation</a:t>
            </a:r>
            <a:endParaRPr lang="zh-CN" altLang="en-US" sz="2100" dirty="0">
              <a:latin typeface="微软雅黑" pitchFamily="34" charset="-122"/>
              <a:ea typeface="微软雅黑" pitchFamily="34" charset="-122"/>
            </a:endParaRPr>
          </a:p>
        </p:txBody>
      </p:sp>
      <p:sp>
        <p:nvSpPr>
          <p:cNvPr id="15" name="矩形 14"/>
          <p:cNvSpPr/>
          <p:nvPr/>
        </p:nvSpPr>
        <p:spPr>
          <a:xfrm>
            <a:off x="342901" y="2135350"/>
            <a:ext cx="4351352" cy="1223412"/>
          </a:xfrm>
          <a:prstGeom prst="rect">
            <a:avLst/>
          </a:prstGeom>
        </p:spPr>
        <p:txBody>
          <a:bodyPr wrap="square">
            <a:spAutoFit/>
          </a:bodyPr>
          <a:lstStyle/>
          <a:p>
            <a:r>
              <a:rPr lang="en-US" altLang="zh-CN" sz="1050" dirty="0"/>
              <a:t>Tom had to fix some things around the house. He had to fix the door. He had to fix the window. But before he did anything he had to fix the toilet. Tom called over his best friend Jim to help him. Jim brought with him his friends Molly and Holly.[…].They all pushed on the window really hard until finally it opened. Once the window was fixed the four of them made a delicious dinner and talked about all of the good work that they had done. Tom was glad that he had such good friends to help him with his work.</a:t>
            </a:r>
            <a:endParaRPr lang="zh-CN" altLang="en-US" sz="1050" dirty="0"/>
          </a:p>
        </p:txBody>
      </p:sp>
      <p:sp>
        <p:nvSpPr>
          <p:cNvPr id="16" name="矩形 15"/>
          <p:cNvSpPr/>
          <p:nvPr/>
        </p:nvSpPr>
        <p:spPr>
          <a:xfrm>
            <a:off x="294903" y="3686035"/>
            <a:ext cx="2200648" cy="923330"/>
          </a:xfrm>
          <a:prstGeom prst="rect">
            <a:avLst/>
          </a:prstGeom>
        </p:spPr>
        <p:txBody>
          <a:bodyPr wrap="square">
            <a:spAutoFit/>
          </a:bodyPr>
          <a:lstStyle/>
          <a:p>
            <a:r>
              <a:rPr lang="en-US" altLang="zh-CN" sz="1200" i="1" dirty="0"/>
              <a:t>Q:</a:t>
            </a:r>
            <a:r>
              <a:rPr lang="zh-CN" altLang="en-US" sz="1200" i="1" dirty="0"/>
              <a:t>What did Tom need to fix first?</a:t>
            </a:r>
          </a:p>
          <a:p>
            <a:r>
              <a:rPr lang="zh-CN" altLang="en-US" sz="1050" dirty="0"/>
              <a:t> A) Door</a:t>
            </a:r>
          </a:p>
          <a:p>
            <a:r>
              <a:rPr lang="zh-CN" altLang="en-US" sz="1050" dirty="0"/>
              <a:t> B) House</a:t>
            </a:r>
          </a:p>
          <a:p>
            <a:r>
              <a:rPr lang="zh-CN" altLang="en-US" sz="1050" dirty="0"/>
              <a:t> C) Window</a:t>
            </a:r>
          </a:p>
          <a:p>
            <a:r>
              <a:rPr lang="zh-CN" altLang="en-US" sz="1050" dirty="0"/>
              <a:t>*D) Toilet</a:t>
            </a:r>
          </a:p>
        </p:txBody>
      </p:sp>
      <p:sp>
        <p:nvSpPr>
          <p:cNvPr id="17" name="矩形 16"/>
          <p:cNvSpPr/>
          <p:nvPr/>
        </p:nvSpPr>
        <p:spPr bwMode="auto">
          <a:xfrm>
            <a:off x="294907" y="3743573"/>
            <a:ext cx="2142805" cy="169200"/>
          </a:xfrm>
          <a:prstGeom prst="rect">
            <a:avLst/>
          </a:prstGeom>
          <a:solidFill>
            <a:schemeClr val="accent1">
              <a:alpha val="56000"/>
            </a:schemeClr>
          </a:solidFill>
          <a:ln w="9525" cap="flat" cmpd="sng" algn="ctr">
            <a:noFill/>
            <a:prstDash val="solid"/>
            <a:round/>
            <a:headEnd type="triangle" w="med" len="med"/>
            <a:tailEnd type="triangle" w="med" len="med"/>
          </a:ln>
          <a:effectLst/>
        </p:spPr>
        <p:txBody>
          <a:bodyPr rot="0" spcFirstLastPara="0" vertOverflow="overflow" horzOverflow="overflow" vert="horz" wrap="square" lIns="69056" tIns="34529" rIns="69056" bIns="34529" numCol="1" spcCol="0" rtlCol="0" fromWordArt="0" anchor="t" anchorCtr="0" forceAA="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4" name="矩形 3"/>
          <p:cNvSpPr/>
          <p:nvPr/>
        </p:nvSpPr>
        <p:spPr>
          <a:xfrm>
            <a:off x="1352271" y="2294757"/>
            <a:ext cx="2904962" cy="253916"/>
          </a:xfrm>
          <a:prstGeom prst="rect">
            <a:avLst/>
          </a:prstGeom>
        </p:spPr>
        <p:txBody>
          <a:bodyPr wrap="none">
            <a:spAutoFit/>
          </a:bodyPr>
          <a:lstStyle/>
          <a:p>
            <a:r>
              <a:rPr lang="en-US" altLang="zh-CN" sz="1050" dirty="0"/>
              <a:t>But before he did anything he had to fix the toilet. </a:t>
            </a:r>
            <a:endParaRPr lang="zh-CN" altLang="en-US" sz="1050" dirty="0"/>
          </a:p>
        </p:txBody>
      </p:sp>
      <p:cxnSp>
        <p:nvCxnSpPr>
          <p:cNvPr id="19" name="肘形连接符 18"/>
          <p:cNvCxnSpPr>
            <a:stCxn id="17" idx="3"/>
          </p:cNvCxnSpPr>
          <p:nvPr/>
        </p:nvCxnSpPr>
        <p:spPr bwMode="auto">
          <a:xfrm flipH="1">
            <a:off x="952506" y="3828173"/>
            <a:ext cx="1485206" cy="634292"/>
          </a:xfrm>
          <a:prstGeom prst="bentConnector3">
            <a:avLst>
              <a:gd name="adj1" fmla="val -15392"/>
            </a:avLst>
          </a:prstGeom>
          <a:solidFill>
            <a:schemeClr val="accent1"/>
          </a:solidFill>
          <a:ln w="9525" cap="flat" cmpd="sng" algn="ctr">
            <a:solidFill>
              <a:schemeClr val="tx1"/>
            </a:solidFill>
            <a:prstDash val="solid"/>
            <a:round/>
            <a:headEnd type="triangle" w="med" len="med"/>
            <a:tailEnd type="triangle" w="med" len="med"/>
          </a:ln>
          <a:effectLst/>
        </p:spPr>
      </p:cxnSp>
      <p:cxnSp>
        <p:nvCxnSpPr>
          <p:cNvPr id="29" name="直接箭头连接符 28"/>
          <p:cNvCxnSpPr/>
          <p:nvPr/>
        </p:nvCxnSpPr>
        <p:spPr bwMode="auto">
          <a:xfrm>
            <a:off x="2657475" y="4010025"/>
            <a:ext cx="43815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3" name="文本框 32"/>
          <p:cNvSpPr txBox="1"/>
          <p:nvPr/>
        </p:nvSpPr>
        <p:spPr>
          <a:xfrm>
            <a:off x="3095305" y="3884245"/>
            <a:ext cx="2266950" cy="300082"/>
          </a:xfrm>
          <a:prstGeom prst="rect">
            <a:avLst/>
          </a:prstGeom>
          <a:noFill/>
          <a:ln>
            <a:solidFill>
              <a:schemeClr val="tx2"/>
            </a:solidFill>
          </a:ln>
        </p:spPr>
        <p:txBody>
          <a:bodyPr wrap="square" rtlCol="0">
            <a:spAutoFit/>
          </a:bodyPr>
          <a:lstStyle/>
          <a:p>
            <a:r>
              <a:rPr lang="en-US" altLang="zh-CN" sz="1350" dirty="0"/>
              <a:t>Tom need to fix toilet first.</a:t>
            </a:r>
            <a:endParaRPr lang="zh-CN" altLang="en-US" sz="1350" dirty="0"/>
          </a:p>
        </p:txBody>
      </p:sp>
      <p:sp>
        <p:nvSpPr>
          <p:cNvPr id="34" name="丁字箭头 33"/>
          <p:cNvSpPr/>
          <p:nvPr/>
        </p:nvSpPr>
        <p:spPr bwMode="auto">
          <a:xfrm rot="5037929">
            <a:off x="3387805" y="3043534"/>
            <a:ext cx="1316237" cy="271463"/>
          </a:xfrm>
          <a:prstGeom prst="leftRightUpArrow">
            <a:avLst>
              <a:gd name="adj1" fmla="val 18390"/>
              <a:gd name="adj2" fmla="val 25000"/>
              <a:gd name="adj3" fmla="val 25000"/>
            </a:avLst>
          </a:prstGeom>
          <a:solidFill>
            <a:schemeClr val="accent1"/>
          </a:solidFill>
          <a:ln w="9525" cap="flat" cmpd="sng" algn="ctr">
            <a:solidFill>
              <a:schemeClr val="tx1"/>
            </a:solidFill>
            <a:prstDash val="solid"/>
            <a:round/>
            <a:headEnd type="triangle" w="med" len="med"/>
            <a:tailEnd type="triangle" w="med" len="med"/>
          </a:ln>
          <a:effectLst/>
        </p:spPr>
        <p:txBody>
          <a:bodyPr rot="0" spcFirstLastPara="0" vertOverflow="overflow" horzOverflow="overflow" vert="horz" wrap="square" lIns="69056" tIns="34529" rIns="69056" bIns="34529" numCol="1" spcCol="0" rtlCol="0" fromWordArt="0" anchor="t" anchorCtr="0" forceAA="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35" name="矩形 34"/>
          <p:cNvSpPr/>
          <p:nvPr/>
        </p:nvSpPr>
        <p:spPr>
          <a:xfrm>
            <a:off x="4214458" y="2952093"/>
            <a:ext cx="760849" cy="438582"/>
          </a:xfrm>
          <a:prstGeom prst="rect">
            <a:avLst/>
          </a:prstGeom>
          <a:noFill/>
        </p:spPr>
        <p:txBody>
          <a:bodyPr wrap="none" lIns="68580" tIns="34290" rIns="68580" bIns="34290">
            <a:spAutoFit/>
          </a:bodyPr>
          <a:lstStyle/>
          <a:p>
            <a:pPr algn="ctr"/>
            <a:r>
              <a:rPr lang="en-US" altLang="zh-CN" sz="2400" b="1" dirty="0">
                <a:ln w="22225">
                  <a:solidFill>
                    <a:schemeClr val="accent2"/>
                  </a:solidFill>
                  <a:prstDash val="solid"/>
                </a:ln>
                <a:solidFill>
                  <a:schemeClr val="accent2">
                    <a:lumMod val="40000"/>
                    <a:lumOff val="60000"/>
                  </a:schemeClr>
                </a:solidFill>
              </a:rPr>
              <a:t>RTE</a:t>
            </a:r>
            <a:endParaRPr lang="zh-CN" altLang="en-US" sz="2400" b="1" dirty="0">
              <a:ln w="22225">
                <a:solidFill>
                  <a:schemeClr val="accent2"/>
                </a:solidFill>
                <a:prstDash val="solid"/>
              </a:ln>
              <a:solidFill>
                <a:schemeClr val="accent2">
                  <a:lumMod val="40000"/>
                  <a:lumOff val="60000"/>
                </a:schemeClr>
              </a:solidFill>
            </a:endParaRPr>
          </a:p>
        </p:txBody>
      </p:sp>
      <p:sp>
        <p:nvSpPr>
          <p:cNvPr id="36" name="矩形 35"/>
          <p:cNvSpPr/>
          <p:nvPr/>
        </p:nvSpPr>
        <p:spPr bwMode="auto">
          <a:xfrm>
            <a:off x="1430056" y="2326592"/>
            <a:ext cx="2713320" cy="176400"/>
          </a:xfrm>
          <a:prstGeom prst="rect">
            <a:avLst/>
          </a:prstGeom>
          <a:solidFill>
            <a:srgbClr val="FFC000">
              <a:alpha val="50000"/>
            </a:srgbClr>
          </a:solidFill>
          <a:ln w="9525" cap="flat" cmpd="sng" algn="ctr">
            <a:noFill/>
            <a:prstDash val="solid"/>
            <a:round/>
            <a:headEnd type="triangle" w="med" len="med"/>
            <a:tailEnd type="triangle" w="med" len="med"/>
          </a:ln>
          <a:effectLst/>
        </p:spPr>
        <p:txBody>
          <a:bodyPr vert="horz" wrap="square" lIns="69056" tIns="34529" rIns="69056" bIns="34529" numCol="1" rtlCol="0" anchor="t" anchorCtr="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37" name="文本框 36"/>
          <p:cNvSpPr txBox="1"/>
          <p:nvPr/>
        </p:nvSpPr>
        <p:spPr>
          <a:xfrm>
            <a:off x="5206960" y="2393562"/>
            <a:ext cx="3839117" cy="369332"/>
          </a:xfrm>
          <a:prstGeom prst="rect">
            <a:avLst/>
          </a:prstGeom>
          <a:noFill/>
        </p:spPr>
        <p:txBody>
          <a:bodyPr wrap="square" rtlCol="0">
            <a:spAutoFit/>
          </a:bodyPr>
          <a:lstStyle/>
          <a:p>
            <a:r>
              <a:rPr lang="en-US" altLang="zh-CN" b="1" dirty="0">
                <a:latin typeface="微软雅黑" pitchFamily="34" charset="-122"/>
                <a:ea typeface="微软雅黑" pitchFamily="34" charset="-122"/>
              </a:rPr>
              <a:t>Recognizing Textual Entailment</a:t>
            </a:r>
            <a:endParaRPr lang="zh-CN" altLang="en-US" b="1" dirty="0">
              <a:latin typeface="微软雅黑" pitchFamily="34" charset="-122"/>
              <a:ea typeface="微软雅黑" pitchFamily="34" charset="-122"/>
            </a:endParaRPr>
          </a:p>
        </p:txBody>
      </p:sp>
      <p:sp>
        <p:nvSpPr>
          <p:cNvPr id="38" name="文本框 37"/>
          <p:cNvSpPr txBox="1"/>
          <p:nvPr/>
        </p:nvSpPr>
        <p:spPr>
          <a:xfrm>
            <a:off x="5716419" y="3171379"/>
            <a:ext cx="2059982" cy="323165"/>
          </a:xfrm>
          <a:prstGeom prst="rect">
            <a:avLst/>
          </a:prstGeom>
          <a:noFill/>
        </p:spPr>
        <p:txBody>
          <a:bodyPr wrap="square" rtlCol="0">
            <a:spAutoFit/>
          </a:bodyPr>
          <a:lstStyle/>
          <a:p>
            <a:r>
              <a:rPr lang="en-US" altLang="zh-CN" sz="1500" b="1" dirty="0">
                <a:latin typeface="微软雅黑" pitchFamily="34" charset="-122"/>
                <a:ea typeface="微软雅黑" pitchFamily="34" charset="-122"/>
              </a:rPr>
              <a:t>Definition</a:t>
            </a:r>
            <a:r>
              <a:rPr lang="en-US" altLang="zh-CN" sz="1500" b="1" dirty="0"/>
              <a:t>:</a:t>
            </a:r>
            <a:endParaRPr lang="zh-CN" altLang="en-US" sz="1500" b="1" dirty="0"/>
          </a:p>
        </p:txBody>
      </p:sp>
      <p:sp>
        <p:nvSpPr>
          <p:cNvPr id="39" name="文本框 38"/>
          <p:cNvSpPr txBox="1"/>
          <p:nvPr/>
        </p:nvSpPr>
        <p:spPr>
          <a:xfrm>
            <a:off x="5686431" y="3466124"/>
            <a:ext cx="3016874" cy="923330"/>
          </a:xfrm>
          <a:prstGeom prst="rect">
            <a:avLst/>
          </a:prstGeom>
          <a:noFill/>
        </p:spPr>
        <p:txBody>
          <a:bodyPr wrap="square" rtlCol="0">
            <a:spAutoFit/>
          </a:bodyPr>
          <a:lstStyle/>
          <a:p>
            <a:r>
              <a:rPr lang="en-US" altLang="zh-CN" sz="1350" dirty="0">
                <a:latin typeface="微软雅黑" pitchFamily="34" charset="-122"/>
                <a:ea typeface="微软雅黑" pitchFamily="34" charset="-122"/>
              </a:rPr>
              <a:t>Given a pair of sentence, judge whether there exit ENTAILMENT, NEUTRAL or CONTRADICTION relationship between them.</a:t>
            </a:r>
            <a:endParaRPr lang="zh-CN" altLang="en-US" sz="1350" dirty="0">
              <a:latin typeface="微软雅黑" pitchFamily="34" charset="-122"/>
              <a:ea typeface="微软雅黑" pitchFamily="34" charset="-122"/>
            </a:endParaRPr>
          </a:p>
        </p:txBody>
      </p:sp>
      <p:sp>
        <p:nvSpPr>
          <p:cNvPr id="40" name="文本框 39"/>
          <p:cNvSpPr txBox="1"/>
          <p:nvPr/>
        </p:nvSpPr>
        <p:spPr>
          <a:xfrm>
            <a:off x="1365032" y="5369469"/>
            <a:ext cx="5238947" cy="369332"/>
          </a:xfrm>
          <a:prstGeom prst="rect">
            <a:avLst/>
          </a:prstGeom>
          <a:noFill/>
        </p:spPr>
        <p:txBody>
          <a:bodyPr wrap="square" rtlCol="0">
            <a:spAutoFit/>
          </a:bodyPr>
          <a:lstStyle/>
          <a:p>
            <a:r>
              <a:rPr lang="en-US" altLang="zh-CN" b="1" dirty="0"/>
              <a:t>DATASET : </a:t>
            </a:r>
            <a:r>
              <a:rPr lang="en-US" altLang="zh-CN" b="1" i="1" dirty="0"/>
              <a:t>SICK, SNLI …</a:t>
            </a:r>
            <a:endParaRPr lang="zh-CN" altLang="en-US"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ox(in)">
                                      <p:cBhvr>
                                        <p:cTn id="11" dur="500"/>
                                        <p:tgtEl>
                                          <p:spTgt spid="19"/>
                                        </p:tgtEl>
                                      </p:cBhvr>
                                    </p:animEffect>
                                  </p:childTnLst>
                                </p:cTn>
                              </p:par>
                            </p:childTnLst>
                          </p:cTn>
                        </p:par>
                        <p:par>
                          <p:cTn id="12" fill="hold">
                            <p:stCondLst>
                              <p:cond delay="500"/>
                            </p:stCondLst>
                            <p:childTnLst>
                              <p:par>
                                <p:cTn id="13" presetID="4" presetClass="entr" presetSubtype="16"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ox(in)">
                                      <p:cBhvr>
                                        <p:cTn id="15" dur="500"/>
                                        <p:tgtEl>
                                          <p:spTgt spid="29"/>
                                        </p:tgtEl>
                                      </p:cBhvr>
                                    </p:animEffect>
                                  </p:childTnLst>
                                </p:cTn>
                              </p:par>
                            </p:childTnLst>
                          </p:cTn>
                        </p:par>
                        <p:par>
                          <p:cTn id="16" fill="hold">
                            <p:stCondLst>
                              <p:cond delay="1000"/>
                            </p:stCondLst>
                            <p:childTnLst>
                              <p:par>
                                <p:cTn id="17" presetID="4" presetClass="entr" presetSubtype="16"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ox(in)">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box(in)">
                                      <p:cBhvr>
                                        <p:cTn id="24" dur="500"/>
                                        <p:tgtEl>
                                          <p:spTgt spid="34"/>
                                        </p:tgtEl>
                                      </p:cBhvr>
                                    </p:animEffect>
                                  </p:childTnLst>
                                </p:cTn>
                              </p:par>
                            </p:childTnLst>
                          </p:cTn>
                        </p:par>
                        <p:par>
                          <p:cTn id="25" fill="hold">
                            <p:stCondLst>
                              <p:cond delay="500"/>
                            </p:stCondLst>
                            <p:childTnLst>
                              <p:par>
                                <p:cTn id="26" presetID="4" presetClass="entr" presetSubtype="16"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box(in)">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blinds(horizontal)">
                                      <p:cBhvr>
                                        <p:cTn id="33" dur="500"/>
                                        <p:tgtEl>
                                          <p:spTgt spid="3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blinds(horizontal)">
                                      <p:cBhvr>
                                        <p:cTn id="36" dur="500"/>
                                        <p:tgtEl>
                                          <p:spTgt spid="39"/>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linds(horizontal)">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3" grpId="0" animBg="1"/>
      <p:bldP spid="34" grpId="0" animBg="1"/>
      <p:bldP spid="35" grpId="0"/>
      <p:bldP spid="37" grpId="0"/>
      <p:bldP spid="38"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547256" y="6121686"/>
            <a:ext cx="658818" cy="273844"/>
          </a:xfrm>
        </p:spPr>
        <p:txBody>
          <a:bodyPr/>
          <a:lstStyle/>
          <a:p>
            <a:fld id="{BE9006B0-EA39-458F-BC91-65217E357A3B}" type="slidenum">
              <a:rPr lang="zh-CN" altLang="en-US" smtClean="0"/>
              <a:t>8</a:t>
            </a:fld>
            <a:endParaRPr lang="zh-CN" altLang="en-US" dirty="0"/>
          </a:p>
        </p:txBody>
      </p:sp>
      <p:sp>
        <p:nvSpPr>
          <p:cNvPr id="4" name="矩形 3"/>
          <p:cNvSpPr/>
          <p:nvPr/>
        </p:nvSpPr>
        <p:spPr>
          <a:xfrm>
            <a:off x="3120848" y="519124"/>
            <a:ext cx="2935547" cy="461665"/>
          </a:xfrm>
          <a:prstGeom prst="rect">
            <a:avLst/>
          </a:prstGeom>
        </p:spPr>
        <p:txBody>
          <a:bodyPr wrap="none">
            <a:spAutoFit/>
          </a:bodyPr>
          <a:lstStyle/>
          <a:p>
            <a:r>
              <a:rPr lang="en-US" altLang="zh-CN" sz="2400" b="1" dirty="0">
                <a:latin typeface="微软雅黑" pitchFamily="34" charset="-122"/>
                <a:ea typeface="微软雅黑" pitchFamily="34" charset="-122"/>
              </a:rPr>
              <a:t>Answer Selection </a:t>
            </a:r>
            <a:endParaRPr lang="zh-CN" altLang="en-US" sz="2400" b="1" dirty="0">
              <a:latin typeface="微软雅黑" pitchFamily="34" charset="-122"/>
              <a:ea typeface="微软雅黑" pitchFamily="34" charset="-122"/>
            </a:endParaRPr>
          </a:p>
        </p:txBody>
      </p:sp>
      <p:pic>
        <p:nvPicPr>
          <p:cNvPr id="6" name="图片 5"/>
          <p:cNvPicPr>
            <a:picLocks noChangeAspect="1"/>
          </p:cNvPicPr>
          <p:nvPr/>
        </p:nvPicPr>
        <p:blipFill>
          <a:blip r:embed="rId3"/>
          <a:stretch>
            <a:fillRect/>
          </a:stretch>
        </p:blipFill>
        <p:spPr>
          <a:xfrm>
            <a:off x="358775" y="1945005"/>
            <a:ext cx="8517890" cy="321246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573529" y="6498128"/>
            <a:ext cx="489341" cy="273844"/>
          </a:xfrm>
        </p:spPr>
        <p:txBody>
          <a:bodyPr/>
          <a:lstStyle/>
          <a:p>
            <a:fld id="{BE9006B0-EA39-458F-BC91-65217E357A3B}" type="slidenum">
              <a:rPr lang="zh-CN" altLang="en-US" smtClean="0"/>
              <a:t>9</a:t>
            </a:fld>
            <a:endParaRPr lang="zh-CN" altLang="en-US" dirty="0"/>
          </a:p>
        </p:txBody>
      </p:sp>
      <p:sp>
        <p:nvSpPr>
          <p:cNvPr id="4" name="矩形 3"/>
          <p:cNvSpPr/>
          <p:nvPr/>
        </p:nvSpPr>
        <p:spPr>
          <a:xfrm>
            <a:off x="2995118" y="566114"/>
            <a:ext cx="2935547" cy="461665"/>
          </a:xfrm>
          <a:prstGeom prst="rect">
            <a:avLst/>
          </a:prstGeom>
        </p:spPr>
        <p:txBody>
          <a:bodyPr wrap="none">
            <a:spAutoFit/>
          </a:bodyPr>
          <a:lstStyle/>
          <a:p>
            <a:r>
              <a:rPr lang="en-US" altLang="zh-CN" sz="2400" b="1" dirty="0">
                <a:latin typeface="微软雅黑" pitchFamily="34" charset="-122"/>
                <a:ea typeface="微软雅黑" pitchFamily="34" charset="-122"/>
              </a:rPr>
              <a:t>Answer Selection </a:t>
            </a:r>
            <a:endParaRPr lang="zh-CN" altLang="en-US" sz="2400" b="1" dirty="0">
              <a:latin typeface="微软雅黑" pitchFamily="34" charset="-122"/>
              <a:ea typeface="微软雅黑" pitchFamily="34" charset="-122"/>
            </a:endParaRPr>
          </a:p>
        </p:txBody>
      </p:sp>
      <p:grpSp>
        <p:nvGrpSpPr>
          <p:cNvPr id="37" name="组合 36"/>
          <p:cNvGrpSpPr/>
          <p:nvPr/>
        </p:nvGrpSpPr>
        <p:grpSpPr>
          <a:xfrm>
            <a:off x="349822" y="1714955"/>
            <a:ext cx="1167617" cy="685802"/>
            <a:chOff x="740980" y="1844565"/>
            <a:chExt cx="1556822" cy="914400"/>
          </a:xfrm>
        </p:grpSpPr>
        <p:sp>
          <p:nvSpPr>
            <p:cNvPr id="38" name="流程图: 多文档 37"/>
            <p:cNvSpPr/>
            <p:nvPr/>
          </p:nvSpPr>
          <p:spPr>
            <a:xfrm>
              <a:off x="740980" y="1844565"/>
              <a:ext cx="1556822" cy="914400"/>
            </a:xfrm>
            <a:prstGeom prst="flowChartMultidocumen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685165">
                <a:defRPr/>
              </a:pPr>
              <a:endParaRPr lang="zh-CN" altLang="en-US" sz="1350" kern="0">
                <a:solidFill>
                  <a:prstClr val="white"/>
                </a:solidFill>
                <a:latin typeface="Calibri"/>
                <a:ea typeface="宋体" pitchFamily="2" charset="-122"/>
              </a:endParaRPr>
            </a:p>
          </p:txBody>
        </p:sp>
        <p:sp>
          <p:nvSpPr>
            <p:cNvPr id="39" name="文本框 38"/>
            <p:cNvSpPr txBox="1"/>
            <p:nvPr/>
          </p:nvSpPr>
          <p:spPr>
            <a:xfrm>
              <a:off x="740980" y="2117102"/>
              <a:ext cx="1308538" cy="400108"/>
            </a:xfrm>
            <a:prstGeom prst="rect">
              <a:avLst/>
            </a:prstGeom>
            <a:noFill/>
          </p:spPr>
          <p:txBody>
            <a:bodyPr wrap="square" rtlCol="0">
              <a:spAutoFit/>
            </a:bodyPr>
            <a:lstStyle/>
            <a:p>
              <a:pPr defTabSz="685165">
                <a:defRPr/>
              </a:pPr>
              <a:r>
                <a:rPr lang="en-US" altLang="zh-CN" sz="1350" kern="0" dirty="0">
                  <a:solidFill>
                    <a:prstClr val="black"/>
                  </a:solidFill>
                  <a:latin typeface="Calibri"/>
                  <a:ea typeface="宋体" pitchFamily="2" charset="-122"/>
                </a:rPr>
                <a:t>Documents</a:t>
              </a:r>
              <a:endParaRPr lang="zh-CN" altLang="en-US" sz="1350" kern="0" dirty="0">
                <a:solidFill>
                  <a:prstClr val="black"/>
                </a:solidFill>
                <a:latin typeface="Calibri"/>
                <a:ea typeface="宋体" pitchFamily="2" charset="-122"/>
              </a:endParaRPr>
            </a:p>
          </p:txBody>
        </p:sp>
      </p:grpSp>
      <p:sp>
        <p:nvSpPr>
          <p:cNvPr id="40" name="右箭头 39"/>
          <p:cNvSpPr/>
          <p:nvPr/>
        </p:nvSpPr>
        <p:spPr>
          <a:xfrm>
            <a:off x="1569360" y="1908312"/>
            <a:ext cx="809954" cy="159626"/>
          </a:xfrm>
          <a:prstGeom prst="rightArrow">
            <a:avLst/>
          </a:prstGeom>
          <a:solidFill>
            <a:srgbClr val="5B9BD5"/>
          </a:solidFill>
          <a:ln w="12700" cap="flat" cmpd="dbl" algn="ctr">
            <a:solidFill>
              <a:srgbClr val="5B9BD5">
                <a:shade val="50000"/>
              </a:srgbClr>
            </a:solidFill>
            <a:prstDash val="solid"/>
            <a:miter lim="800000"/>
          </a:ln>
          <a:effectLst>
            <a:innerShdw blurRad="63500" dist="50800" dir="13500000">
              <a:prstClr val="black">
                <a:alpha val="50000"/>
              </a:prstClr>
            </a:innerShdw>
          </a:effectLst>
        </p:spPr>
        <p:txBody>
          <a:bodyPr rtlCol="0" anchor="ctr"/>
          <a:lstStyle/>
          <a:p>
            <a:pPr algn="ctr" defTabSz="685165">
              <a:defRPr/>
            </a:pPr>
            <a:endParaRPr lang="zh-CN" altLang="en-US" sz="1350" kern="0">
              <a:solidFill>
                <a:prstClr val="white"/>
              </a:solidFill>
              <a:latin typeface="Calibri"/>
              <a:ea typeface="宋体" pitchFamily="2" charset="-122"/>
            </a:endParaRPr>
          </a:p>
        </p:txBody>
      </p:sp>
      <p:sp>
        <p:nvSpPr>
          <p:cNvPr id="41" name="流程图: 终止 40"/>
          <p:cNvSpPr/>
          <p:nvPr/>
        </p:nvSpPr>
        <p:spPr>
          <a:xfrm>
            <a:off x="4781459" y="1730556"/>
            <a:ext cx="1630134" cy="531344"/>
          </a:xfrm>
          <a:prstGeom prst="flowChartTerminator">
            <a:avLst/>
          </a:prstGeom>
          <a:solidFill>
            <a:srgbClr val="FFC000"/>
          </a:solidFill>
          <a:ln w="12700" cap="flat" cmpd="sng" algn="ctr">
            <a:solidFill>
              <a:srgbClr val="FFC000">
                <a:shade val="50000"/>
              </a:srgbClr>
            </a:solidFill>
            <a:prstDash val="solid"/>
            <a:miter lim="800000"/>
          </a:ln>
          <a:effectLst/>
        </p:spPr>
        <p:txBody>
          <a:bodyPr rtlCol="0" anchor="ctr"/>
          <a:lstStyle/>
          <a:p>
            <a:pPr algn="ctr" defTabSz="685165">
              <a:defRPr/>
            </a:pPr>
            <a:endParaRPr lang="zh-CN" altLang="en-US" sz="1350" kern="0">
              <a:solidFill>
                <a:prstClr val="white"/>
              </a:solidFill>
              <a:latin typeface="Calibri"/>
              <a:ea typeface="宋体" pitchFamily="2" charset="-122"/>
            </a:endParaRPr>
          </a:p>
        </p:txBody>
      </p:sp>
      <p:sp>
        <p:nvSpPr>
          <p:cNvPr id="42" name="右箭头 41"/>
          <p:cNvSpPr/>
          <p:nvPr/>
        </p:nvSpPr>
        <p:spPr>
          <a:xfrm>
            <a:off x="3947583" y="1901313"/>
            <a:ext cx="809954" cy="159626"/>
          </a:xfrm>
          <a:prstGeom prst="rightArrow">
            <a:avLst/>
          </a:prstGeom>
          <a:solidFill>
            <a:srgbClr val="5B9BD5"/>
          </a:solidFill>
          <a:ln w="12700" cap="flat" cmpd="dbl" algn="ctr">
            <a:solidFill>
              <a:srgbClr val="5B9BD5">
                <a:shade val="50000"/>
              </a:srgbClr>
            </a:solidFill>
            <a:prstDash val="solid"/>
            <a:miter lim="800000"/>
          </a:ln>
          <a:effectLst>
            <a:innerShdw blurRad="63500" dist="50800" dir="13500000">
              <a:prstClr val="black">
                <a:alpha val="50000"/>
              </a:prstClr>
            </a:innerShdw>
          </a:effectLst>
        </p:spPr>
        <p:txBody>
          <a:bodyPr rtlCol="0" anchor="ctr"/>
          <a:lstStyle/>
          <a:p>
            <a:pPr algn="ctr" defTabSz="685165">
              <a:defRPr/>
            </a:pPr>
            <a:endParaRPr lang="zh-CN" altLang="en-US" sz="1350" kern="0">
              <a:solidFill>
                <a:prstClr val="white"/>
              </a:solidFill>
              <a:latin typeface="Calibri"/>
              <a:ea typeface="宋体" pitchFamily="2" charset="-122"/>
            </a:endParaRPr>
          </a:p>
        </p:txBody>
      </p:sp>
      <p:grpSp>
        <p:nvGrpSpPr>
          <p:cNvPr id="43" name="组合 42"/>
          <p:cNvGrpSpPr/>
          <p:nvPr/>
        </p:nvGrpSpPr>
        <p:grpSpPr>
          <a:xfrm>
            <a:off x="2400307" y="1730701"/>
            <a:ext cx="1498283" cy="551024"/>
            <a:chOff x="5280" y="3773"/>
            <a:chExt cx="3146" cy="1157"/>
          </a:xfrm>
        </p:grpSpPr>
        <p:sp>
          <p:nvSpPr>
            <p:cNvPr id="44" name="流程图: 终止 43"/>
            <p:cNvSpPr/>
            <p:nvPr/>
          </p:nvSpPr>
          <p:spPr>
            <a:xfrm>
              <a:off x="5280" y="3773"/>
              <a:ext cx="3146" cy="1155"/>
            </a:xfrm>
            <a:prstGeom prst="flowChartTerminator">
              <a:avLst/>
            </a:prstGeom>
            <a:solidFill>
              <a:srgbClr val="FFC000"/>
            </a:solidFill>
            <a:ln w="12700" cap="flat" cmpd="sng" algn="ctr">
              <a:solidFill>
                <a:srgbClr val="FFC000">
                  <a:shade val="50000"/>
                </a:srgbClr>
              </a:solidFill>
              <a:prstDash val="solid"/>
              <a:miter lim="800000"/>
            </a:ln>
            <a:effectLst/>
          </p:spPr>
          <p:txBody>
            <a:bodyPr rtlCol="0" anchor="ctr"/>
            <a:lstStyle/>
            <a:p>
              <a:pPr algn="ctr" defTabSz="685165">
                <a:defRPr/>
              </a:pPr>
              <a:endParaRPr lang="zh-CN" altLang="en-US" sz="1350" kern="0">
                <a:solidFill>
                  <a:prstClr val="white"/>
                </a:solidFill>
                <a:latin typeface="Calibri"/>
                <a:ea typeface="宋体" pitchFamily="2" charset="-122"/>
              </a:endParaRPr>
            </a:p>
          </p:txBody>
        </p:sp>
        <p:sp>
          <p:nvSpPr>
            <p:cNvPr id="45" name="文本框 44"/>
            <p:cNvSpPr txBox="1"/>
            <p:nvPr/>
          </p:nvSpPr>
          <p:spPr>
            <a:xfrm>
              <a:off x="5339" y="3864"/>
              <a:ext cx="3087" cy="1066"/>
            </a:xfrm>
            <a:prstGeom prst="rect">
              <a:avLst/>
            </a:prstGeom>
            <a:noFill/>
          </p:spPr>
          <p:txBody>
            <a:bodyPr wrap="square" rtlCol="0">
              <a:spAutoFit/>
            </a:bodyPr>
            <a:lstStyle/>
            <a:p>
              <a:pPr defTabSz="685165">
                <a:defRPr/>
              </a:pPr>
              <a:r>
                <a:rPr lang="en-US" altLang="zh-CN" sz="1350" kern="0" dirty="0">
                  <a:solidFill>
                    <a:prstClr val="black"/>
                  </a:solidFill>
                  <a:latin typeface="Calibri"/>
                  <a:ea typeface="宋体" pitchFamily="2" charset="-122"/>
                </a:rPr>
                <a:t>Answer Selection</a:t>
              </a:r>
            </a:p>
            <a:p>
              <a:pPr algn="ctr" defTabSz="685165">
                <a:defRPr/>
              </a:pPr>
              <a:r>
                <a:rPr lang="en-US" altLang="zh-CN" sz="1350" kern="0" dirty="0">
                  <a:solidFill>
                    <a:prstClr val="black"/>
                  </a:solidFill>
                  <a:latin typeface="Calibri"/>
                  <a:ea typeface="宋体" pitchFamily="2" charset="-122"/>
                </a:rPr>
                <a:t>p(S|q, D)</a:t>
              </a:r>
              <a:endParaRPr lang="zh-CN" altLang="en-US" sz="1350" kern="0" dirty="0">
                <a:solidFill>
                  <a:prstClr val="black"/>
                </a:solidFill>
                <a:latin typeface="Calibri"/>
                <a:ea typeface="宋体" pitchFamily="2" charset="-122"/>
              </a:endParaRPr>
            </a:p>
          </p:txBody>
        </p:sp>
      </p:grpSp>
      <p:sp>
        <p:nvSpPr>
          <p:cNvPr id="46" name="文本框 45"/>
          <p:cNvSpPr txBox="1"/>
          <p:nvPr/>
        </p:nvSpPr>
        <p:spPr>
          <a:xfrm>
            <a:off x="4781467" y="1763335"/>
            <a:ext cx="1654061" cy="507831"/>
          </a:xfrm>
          <a:prstGeom prst="rect">
            <a:avLst/>
          </a:prstGeom>
          <a:noFill/>
        </p:spPr>
        <p:txBody>
          <a:bodyPr wrap="square" rtlCol="0">
            <a:spAutoFit/>
          </a:bodyPr>
          <a:lstStyle/>
          <a:p>
            <a:pPr algn="ctr"/>
            <a:r>
              <a:rPr lang="en-US" altLang="zh-CN" sz="1350" dirty="0">
                <a:solidFill>
                  <a:prstClr val="black"/>
                </a:solidFill>
                <a:latin typeface="Calibri"/>
                <a:ea typeface="宋体" pitchFamily="2" charset="-122"/>
              </a:rPr>
              <a:t>RTE</a:t>
            </a:r>
          </a:p>
          <a:p>
            <a:pPr algn="ctr"/>
            <a:r>
              <a:rPr lang="en-US" altLang="zh-CN" sz="1350" dirty="0">
                <a:solidFill>
                  <a:prstClr val="black"/>
                </a:solidFill>
                <a:latin typeface="Calibri"/>
                <a:ea typeface="宋体" pitchFamily="2" charset="-122"/>
              </a:rPr>
              <a:t>p(</a:t>
            </a:r>
            <a:r>
              <a:rPr lang="en-US" altLang="zh-CN" sz="1350" dirty="0" err="1">
                <a:solidFill>
                  <a:prstClr val="black"/>
                </a:solidFill>
                <a:latin typeface="Calibri"/>
                <a:ea typeface="宋体" pitchFamily="2" charset="-122"/>
              </a:rPr>
              <a:t>a|q</a:t>
            </a:r>
            <a:r>
              <a:rPr lang="en-US" altLang="zh-CN" sz="1350" dirty="0">
                <a:solidFill>
                  <a:prstClr val="black"/>
                </a:solidFill>
                <a:latin typeface="Calibri"/>
                <a:ea typeface="宋体" pitchFamily="2" charset="-122"/>
              </a:rPr>
              <a:t>, S)</a:t>
            </a:r>
            <a:endParaRPr lang="zh-CN" altLang="en-US" sz="1350" dirty="0">
              <a:solidFill>
                <a:prstClr val="black"/>
              </a:solidFill>
              <a:latin typeface="Calibri"/>
              <a:ea typeface="宋体" pitchFamily="2" charset="-122"/>
            </a:endParaRPr>
          </a:p>
        </p:txBody>
      </p:sp>
      <p:sp>
        <p:nvSpPr>
          <p:cNvPr id="47" name="右箭头 46"/>
          <p:cNvSpPr/>
          <p:nvPr/>
        </p:nvSpPr>
        <p:spPr>
          <a:xfrm>
            <a:off x="6435526" y="1901315"/>
            <a:ext cx="537244" cy="149546"/>
          </a:xfrm>
          <a:prstGeom prst="rightArrow">
            <a:avLst/>
          </a:prstGeom>
          <a:solidFill>
            <a:srgbClr val="5B9BD5"/>
          </a:solidFill>
          <a:ln w="12700" cap="flat" cmpd="dbl" algn="ctr">
            <a:solidFill>
              <a:srgbClr val="5B9BD5">
                <a:shade val="50000"/>
              </a:srgbClr>
            </a:solidFill>
            <a:prstDash val="solid"/>
            <a:miter lim="800000"/>
          </a:ln>
          <a:effectLst>
            <a:innerShdw blurRad="63500" dist="50800" dir="13500000">
              <a:prstClr val="black">
                <a:alpha val="50000"/>
              </a:prstClr>
            </a:innerShdw>
          </a:effectLst>
        </p:spPr>
        <p:txBody>
          <a:bodyPr rtlCol="0" anchor="ctr"/>
          <a:lstStyle/>
          <a:p>
            <a:pPr algn="ctr" defTabSz="685165">
              <a:defRPr/>
            </a:pPr>
            <a:endParaRPr lang="zh-CN" altLang="en-US" sz="1350" kern="0">
              <a:solidFill>
                <a:prstClr val="white"/>
              </a:solidFill>
              <a:latin typeface="Calibri"/>
              <a:ea typeface="宋体" pitchFamily="2" charset="-122"/>
            </a:endParaRPr>
          </a:p>
        </p:txBody>
      </p:sp>
      <p:cxnSp>
        <p:nvCxnSpPr>
          <p:cNvPr id="48" name="直接连接符 47"/>
          <p:cNvCxnSpPr/>
          <p:nvPr/>
        </p:nvCxnSpPr>
        <p:spPr>
          <a:xfrm flipV="1">
            <a:off x="2463294" y="2006427"/>
            <a:ext cx="1369262" cy="9804"/>
          </a:xfrm>
          <a:prstGeom prst="line">
            <a:avLst/>
          </a:prstGeom>
          <a:noFill/>
          <a:ln w="6350" cap="flat" cmpd="sng" algn="ctr">
            <a:solidFill>
              <a:sysClr val="windowText" lastClr="000000"/>
            </a:solidFill>
            <a:prstDash val="solid"/>
            <a:miter lim="800000"/>
          </a:ln>
          <a:effectLst/>
        </p:spPr>
      </p:cxnSp>
      <p:cxnSp>
        <p:nvCxnSpPr>
          <p:cNvPr id="49" name="直接连接符 48"/>
          <p:cNvCxnSpPr/>
          <p:nvPr/>
        </p:nvCxnSpPr>
        <p:spPr>
          <a:xfrm flipV="1">
            <a:off x="4911900" y="2002234"/>
            <a:ext cx="1369262" cy="9804"/>
          </a:xfrm>
          <a:prstGeom prst="line">
            <a:avLst/>
          </a:prstGeom>
          <a:noFill/>
          <a:ln w="6350" cap="flat" cmpd="sng" algn="ctr">
            <a:solidFill>
              <a:sysClr val="windowText" lastClr="000000"/>
            </a:solidFill>
            <a:prstDash val="solid"/>
            <a:miter lim="800000"/>
          </a:ln>
          <a:effectLst/>
        </p:spPr>
      </p:cxnSp>
      <p:sp>
        <p:nvSpPr>
          <p:cNvPr id="50" name="流程图: 可选过程 49"/>
          <p:cNvSpPr/>
          <p:nvPr/>
        </p:nvSpPr>
        <p:spPr>
          <a:xfrm>
            <a:off x="6996696" y="1714953"/>
            <a:ext cx="328904" cy="507000"/>
          </a:xfrm>
          <a:prstGeom prst="flowChartAlternateProcess">
            <a:avLst/>
          </a:prstGeom>
          <a:solidFill>
            <a:srgbClr val="ED7D31"/>
          </a:solidFill>
          <a:ln w="12700" cap="flat" cmpd="sng" algn="ctr">
            <a:solidFill>
              <a:srgbClr val="ED7D31">
                <a:shade val="50000"/>
              </a:srgbClr>
            </a:solidFill>
            <a:prstDash val="solid"/>
            <a:miter lim="800000"/>
          </a:ln>
          <a:effectLst/>
        </p:spPr>
        <p:txBody>
          <a:bodyPr rtlCol="0" anchor="ctr"/>
          <a:lstStyle/>
          <a:p>
            <a:pPr algn="ctr" defTabSz="685165">
              <a:defRPr/>
            </a:pPr>
            <a:endParaRPr lang="zh-CN" altLang="en-US" sz="1350" kern="0">
              <a:solidFill>
                <a:prstClr val="white"/>
              </a:solidFill>
              <a:latin typeface="Calibri"/>
              <a:ea typeface="宋体" pitchFamily="2" charset="-122"/>
            </a:endParaRPr>
          </a:p>
        </p:txBody>
      </p:sp>
      <p:sp>
        <p:nvSpPr>
          <p:cNvPr id="51" name="文本框 50"/>
          <p:cNvSpPr txBox="1"/>
          <p:nvPr/>
        </p:nvSpPr>
        <p:spPr>
          <a:xfrm>
            <a:off x="7039725" y="1795334"/>
            <a:ext cx="242851" cy="369332"/>
          </a:xfrm>
          <a:prstGeom prst="rect">
            <a:avLst/>
          </a:prstGeom>
          <a:noFill/>
        </p:spPr>
        <p:txBody>
          <a:bodyPr wrap="square" rtlCol="0">
            <a:spAutoFit/>
          </a:bodyPr>
          <a:lstStyle/>
          <a:p>
            <a:r>
              <a:rPr lang="en-US" altLang="zh-CN" dirty="0">
                <a:solidFill>
                  <a:prstClr val="black"/>
                </a:solidFill>
                <a:latin typeface="Calibri"/>
                <a:ea typeface="宋体" pitchFamily="2" charset="-122"/>
              </a:rPr>
              <a:t>a</a:t>
            </a:r>
            <a:endParaRPr lang="zh-CN" altLang="en-US" dirty="0">
              <a:solidFill>
                <a:prstClr val="black"/>
              </a:solidFill>
              <a:latin typeface="Calibri"/>
              <a:ea typeface="宋体" pitchFamily="2" charset="-122"/>
            </a:endParaRPr>
          </a:p>
        </p:txBody>
      </p:sp>
      <p:grpSp>
        <p:nvGrpSpPr>
          <p:cNvPr id="52" name="组合 51"/>
          <p:cNvGrpSpPr/>
          <p:nvPr/>
        </p:nvGrpSpPr>
        <p:grpSpPr>
          <a:xfrm>
            <a:off x="8079569" y="1682173"/>
            <a:ext cx="561171" cy="565904"/>
            <a:chOff x="10626577" y="2331164"/>
            <a:chExt cx="748228" cy="754538"/>
          </a:xfrm>
        </p:grpSpPr>
        <p:sp>
          <p:nvSpPr>
            <p:cNvPr id="53" name="矩形 52"/>
            <p:cNvSpPr/>
            <p:nvPr/>
          </p:nvSpPr>
          <p:spPr>
            <a:xfrm>
              <a:off x="10626577" y="2331164"/>
              <a:ext cx="658613" cy="75453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defTabSz="685165">
                <a:defRPr/>
              </a:pPr>
              <a:endParaRPr lang="zh-CN" altLang="en-US" sz="2400" kern="0" dirty="0">
                <a:solidFill>
                  <a:prstClr val="black"/>
                </a:solidFill>
                <a:latin typeface="Calibri"/>
                <a:ea typeface="宋体" pitchFamily="2" charset="-122"/>
              </a:endParaRPr>
            </a:p>
          </p:txBody>
        </p:sp>
        <p:sp>
          <p:nvSpPr>
            <p:cNvPr id="54" name="文本框 53"/>
            <p:cNvSpPr txBox="1"/>
            <p:nvPr/>
          </p:nvSpPr>
          <p:spPr>
            <a:xfrm>
              <a:off x="10716192" y="2481492"/>
              <a:ext cx="658613" cy="492442"/>
            </a:xfrm>
            <a:prstGeom prst="rect">
              <a:avLst/>
            </a:prstGeom>
            <a:noFill/>
          </p:spPr>
          <p:txBody>
            <a:bodyPr wrap="square" rtlCol="0">
              <a:spAutoFit/>
            </a:bodyPr>
            <a:lstStyle/>
            <a:p>
              <a:pPr defTabSz="685165">
                <a:defRPr/>
              </a:pPr>
              <a:r>
                <a:rPr lang="en-US" altLang="zh-CN" kern="0" dirty="0">
                  <a:solidFill>
                    <a:prstClr val="black"/>
                  </a:solidFill>
                  <a:latin typeface="Calibri"/>
                  <a:ea typeface="宋体" pitchFamily="2" charset="-122"/>
                </a:rPr>
                <a:t>a*</a:t>
              </a:r>
              <a:endParaRPr lang="zh-CN" altLang="en-US" kern="0" dirty="0">
                <a:solidFill>
                  <a:prstClr val="black"/>
                </a:solidFill>
                <a:latin typeface="Calibri"/>
                <a:ea typeface="宋体" pitchFamily="2" charset="-122"/>
              </a:endParaRPr>
            </a:p>
          </p:txBody>
        </p:sp>
      </p:grpSp>
      <p:cxnSp>
        <p:nvCxnSpPr>
          <p:cNvPr id="55" name="直接箭头连接符 54"/>
          <p:cNvCxnSpPr>
            <a:stCxn id="53" idx="1"/>
            <a:endCxn id="50" idx="3"/>
          </p:cNvCxnSpPr>
          <p:nvPr/>
        </p:nvCxnSpPr>
        <p:spPr>
          <a:xfrm flipH="1">
            <a:off x="7325188" y="1957508"/>
            <a:ext cx="754380" cy="3175"/>
          </a:xfrm>
          <a:prstGeom prst="straightConnector1">
            <a:avLst/>
          </a:prstGeom>
          <a:noFill/>
          <a:ln w="6350" cap="flat" cmpd="sng" algn="ctr">
            <a:solidFill>
              <a:sysClr val="windowText" lastClr="000000"/>
            </a:solidFill>
            <a:prstDash val="solid"/>
            <a:miter lim="800000"/>
            <a:tailEnd type="triangle"/>
          </a:ln>
          <a:effectLst/>
        </p:spPr>
      </p:cxnSp>
      <p:sp>
        <p:nvSpPr>
          <p:cNvPr id="56" name="文本框 55"/>
          <p:cNvSpPr txBox="1"/>
          <p:nvPr/>
        </p:nvSpPr>
        <p:spPr>
          <a:xfrm>
            <a:off x="7294468" y="1682178"/>
            <a:ext cx="908669" cy="276999"/>
          </a:xfrm>
          <a:prstGeom prst="rect">
            <a:avLst/>
          </a:prstGeom>
          <a:noFill/>
        </p:spPr>
        <p:txBody>
          <a:bodyPr wrap="square" rtlCol="0">
            <a:spAutoFit/>
          </a:bodyPr>
          <a:lstStyle/>
          <a:p>
            <a:r>
              <a:rPr lang="en-US" altLang="zh-CN" sz="1200" dirty="0">
                <a:solidFill>
                  <a:prstClr val="black"/>
                </a:solidFill>
                <a:latin typeface="Calibri"/>
                <a:ea typeface="宋体" pitchFamily="2" charset="-122"/>
              </a:rPr>
              <a:t>supervision</a:t>
            </a:r>
            <a:endParaRPr lang="zh-CN" altLang="en-US" sz="1200" dirty="0">
              <a:solidFill>
                <a:prstClr val="black"/>
              </a:solidFill>
              <a:latin typeface="Calibri"/>
              <a:ea typeface="宋体" pitchFamily="2" charset="-122"/>
            </a:endParaRPr>
          </a:p>
        </p:txBody>
      </p:sp>
      <p:pic>
        <p:nvPicPr>
          <p:cNvPr id="58" name="图片 57"/>
          <p:cNvPicPr>
            <a:picLocks noChangeAspect="1"/>
          </p:cNvPicPr>
          <p:nvPr/>
        </p:nvPicPr>
        <p:blipFill>
          <a:blip r:embed="rId3"/>
          <a:stretch>
            <a:fillRect/>
          </a:stretch>
        </p:blipFill>
        <p:spPr>
          <a:xfrm>
            <a:off x="151765" y="3775075"/>
            <a:ext cx="4819015" cy="2076450"/>
          </a:xfrm>
          <a:prstGeom prst="rect">
            <a:avLst/>
          </a:prstGeom>
        </p:spPr>
      </p:pic>
      <p:sp>
        <p:nvSpPr>
          <p:cNvPr id="2" name="左右箭头 1"/>
          <p:cNvSpPr/>
          <p:nvPr/>
        </p:nvSpPr>
        <p:spPr bwMode="auto">
          <a:xfrm rot="5773192">
            <a:off x="2118835" y="2849384"/>
            <a:ext cx="1344930" cy="363600"/>
          </a:xfrm>
          <a:prstGeom prst="leftRightArrow">
            <a:avLst/>
          </a:prstGeom>
          <a:noFill/>
          <a:ln w="9525" cap="flat" cmpd="sng" algn="ctr">
            <a:solidFill>
              <a:schemeClr val="tx1"/>
            </a:solidFill>
            <a:prstDash val="solid"/>
            <a:round/>
            <a:headEnd type="triangle" w="med" len="med"/>
            <a:tailEnd type="triangle" w="med" len="med"/>
          </a:ln>
          <a:effectLst/>
        </p:spPr>
        <p:txBody>
          <a:bodyPr vert="horz" wrap="square" lIns="69056" tIns="34529" rIns="69056" bIns="34529" numCol="1" rtlCol="0" anchor="t" anchorCtr="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59" name="圆角矩形 58"/>
          <p:cNvSpPr/>
          <p:nvPr/>
        </p:nvSpPr>
        <p:spPr bwMode="auto">
          <a:xfrm>
            <a:off x="4913011" y="2844383"/>
            <a:ext cx="1957388" cy="332540"/>
          </a:xfrm>
          <a:prstGeom prst="roundRect">
            <a:avLst/>
          </a:prstGeom>
          <a:solidFill>
            <a:schemeClr val="accent1"/>
          </a:solidFill>
          <a:ln w="9525" cap="flat" cmpd="sng" algn="ctr">
            <a:solidFill>
              <a:schemeClr val="tx1"/>
            </a:solidFill>
            <a:prstDash val="solid"/>
            <a:round/>
            <a:headEnd type="triangle" w="med" len="med"/>
            <a:tailEnd type="triangle" w="med" len="med"/>
          </a:ln>
          <a:effectLst/>
        </p:spPr>
        <p:txBody>
          <a:bodyPr vert="horz" wrap="square" lIns="69056" tIns="34529" rIns="69056" bIns="34529" numCol="1" rtlCol="0" anchor="ctr" anchorCtr="0" compatLnSpc="1">
            <a:spAutoFit/>
          </a:bodyPr>
          <a:lstStyle/>
          <a:p>
            <a:pPr algn="ctr" defTabSz="685165" eaLnBrk="0" fontAlgn="base" hangingPunct="0">
              <a:spcBef>
                <a:spcPct val="0"/>
              </a:spcBef>
              <a:spcAft>
                <a:spcPct val="0"/>
              </a:spcAft>
            </a:pPr>
            <a:r>
              <a:rPr lang="en-US" altLang="zh-CN" sz="1500" dirty="0">
                <a:latin typeface="微软雅黑" pitchFamily="34" charset="-122"/>
                <a:ea typeface="微软雅黑" pitchFamily="34" charset="-122"/>
              </a:rPr>
              <a:t>External AS model</a:t>
            </a:r>
            <a:endParaRPr lang="zh-CN" altLang="en-US" sz="1500" dirty="0">
              <a:latin typeface="微软雅黑" pitchFamily="34" charset="-122"/>
              <a:ea typeface="微软雅黑" pitchFamily="34" charset="-122"/>
            </a:endParaRPr>
          </a:p>
        </p:txBody>
      </p:sp>
      <p:sp>
        <p:nvSpPr>
          <p:cNvPr id="60" name="燕尾形箭头 59"/>
          <p:cNvSpPr/>
          <p:nvPr/>
        </p:nvSpPr>
        <p:spPr bwMode="auto">
          <a:xfrm rot="9784666">
            <a:off x="3025083" y="3268834"/>
            <a:ext cx="1794610" cy="370800"/>
          </a:xfrm>
          <a:prstGeom prst="notchedRightArrow">
            <a:avLst/>
          </a:prstGeom>
          <a:solidFill>
            <a:schemeClr val="accent1"/>
          </a:solidFill>
          <a:ln w="9525" cap="flat" cmpd="sng" algn="ctr">
            <a:solidFill>
              <a:schemeClr val="tx1"/>
            </a:solidFill>
            <a:prstDash val="solid"/>
            <a:round/>
            <a:headEnd type="triangle" w="med" len="med"/>
            <a:tailEnd type="triangle" w="med" len="med"/>
          </a:ln>
          <a:effectLst/>
        </p:spPr>
        <p:txBody>
          <a:bodyPr vert="horz" wrap="square" lIns="69056" tIns="34529" rIns="69056" bIns="34529" numCol="1" rtlCol="0" anchor="t" anchorCtr="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61" name="文本框 60"/>
          <p:cNvSpPr txBox="1"/>
          <p:nvPr/>
        </p:nvSpPr>
        <p:spPr>
          <a:xfrm rot="20616326">
            <a:off x="3337011" y="3018713"/>
            <a:ext cx="1228725" cy="300082"/>
          </a:xfrm>
          <a:prstGeom prst="rect">
            <a:avLst/>
          </a:prstGeom>
          <a:noFill/>
        </p:spPr>
        <p:txBody>
          <a:bodyPr wrap="square" rtlCol="0">
            <a:spAutoFit/>
          </a:bodyPr>
          <a:lstStyle/>
          <a:p>
            <a:r>
              <a:rPr lang="en-US" altLang="zh-CN" sz="1350" dirty="0">
                <a:latin typeface="微软雅黑" pitchFamily="34" charset="-122"/>
                <a:ea typeface="微软雅黑" pitchFamily="34" charset="-122"/>
              </a:rPr>
              <a:t>supervision</a:t>
            </a:r>
            <a:endParaRPr lang="zh-CN" altLang="en-US" sz="1350" dirty="0">
              <a:latin typeface="微软雅黑" pitchFamily="34" charset="-122"/>
              <a:ea typeface="微软雅黑" pitchFamily="34" charset="-122"/>
            </a:endParaRPr>
          </a:p>
        </p:txBody>
      </p:sp>
      <p:pic>
        <p:nvPicPr>
          <p:cNvPr id="62" name="图片 61"/>
          <p:cNvPicPr>
            <a:picLocks noChangeAspect="1"/>
          </p:cNvPicPr>
          <p:nvPr/>
        </p:nvPicPr>
        <p:blipFill>
          <a:blip r:embed="rId4"/>
          <a:stretch>
            <a:fillRect/>
          </a:stretch>
        </p:blipFill>
        <p:spPr>
          <a:xfrm>
            <a:off x="4288790" y="3534410"/>
            <a:ext cx="4812030" cy="2353310"/>
          </a:xfrm>
          <a:prstGeom prst="rect">
            <a:avLst/>
          </a:prstGeom>
        </p:spPr>
      </p:pic>
      <p:sp>
        <p:nvSpPr>
          <p:cNvPr id="5" name="文本框 4"/>
          <p:cNvSpPr txBox="1"/>
          <p:nvPr/>
        </p:nvSpPr>
        <p:spPr>
          <a:xfrm>
            <a:off x="7176135" y="3015615"/>
            <a:ext cx="1397635" cy="384810"/>
          </a:xfrm>
          <a:prstGeom prst="rect">
            <a:avLst/>
          </a:prstGeom>
          <a:noFill/>
          <a:ln>
            <a:noFill/>
          </a:ln>
        </p:spPr>
        <p:txBody>
          <a:bodyPr wrap="square" rtlCol="0">
            <a:spAutoFit/>
          </a:bodyPr>
          <a:lstStyle/>
          <a:p>
            <a:pPr algn="ctr"/>
            <a:r>
              <a:rPr lang="en-US" altLang="zh-CN" b="1" dirty="0">
                <a:latin typeface="微软雅黑" charset="0"/>
                <a:ea typeface="微软雅黑" charset="0"/>
              </a:rPr>
              <a:t>WIKIQA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checkerboard(across)">
                                      <p:cBhvr>
                                        <p:cTn id="11" dur="500"/>
                                        <p:tgtEl>
                                          <p:spTgt spid="58"/>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barn(inVertical)">
                                      <p:cBhvr>
                                        <p:cTn id="16" dur="500"/>
                                        <p:tgtEl>
                                          <p:spTgt spid="62"/>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blinds(horizontal)">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diamond(in)">
                                      <p:cBhvr>
                                        <p:cTn id="25" dur="500"/>
                                        <p:tgtEl>
                                          <p:spTgt spid="59"/>
                                        </p:tgtEl>
                                      </p:cBhvr>
                                    </p:animEffect>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additive="base">
                                        <p:cTn id="29" dur="500" fill="hold"/>
                                        <p:tgtEl>
                                          <p:spTgt spid="61"/>
                                        </p:tgtEl>
                                        <p:attrNameLst>
                                          <p:attrName>ppt_x</p:attrName>
                                        </p:attrNameLst>
                                      </p:cBhvr>
                                      <p:tavLst>
                                        <p:tav tm="0">
                                          <p:val>
                                            <p:strVal val="0-#ppt_w/2"/>
                                          </p:val>
                                        </p:tav>
                                        <p:tav tm="100000">
                                          <p:val>
                                            <p:strVal val="#ppt_x"/>
                                          </p:val>
                                        </p:tav>
                                      </p:tavLst>
                                    </p:anim>
                                    <p:anim calcmode="lin" valueType="num">
                                      <p:cBhvr additive="base">
                                        <p:cTn id="30" dur="500" fill="hold"/>
                                        <p:tgtEl>
                                          <p:spTgt spid="6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additive="base">
                                        <p:cTn id="33" dur="500" fill="hold"/>
                                        <p:tgtEl>
                                          <p:spTgt spid="60"/>
                                        </p:tgtEl>
                                        <p:attrNameLst>
                                          <p:attrName>ppt_x</p:attrName>
                                        </p:attrNameLst>
                                      </p:cBhvr>
                                      <p:tavLst>
                                        <p:tav tm="0">
                                          <p:val>
                                            <p:strVal val="0-#ppt_w/2"/>
                                          </p:val>
                                        </p:tav>
                                        <p:tav tm="100000">
                                          <p:val>
                                            <p:strVal val="#ppt_x"/>
                                          </p:val>
                                        </p:tav>
                                      </p:tavLst>
                                    </p:anim>
                                    <p:anim calcmode="lin" valueType="num">
                                      <p:cBhvr additive="base">
                                        <p:cTn id="34"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59" grpId="0" bldLvl="0" animBg="1"/>
      <p:bldP spid="60" grpId="0" bldLvl="0" animBg="1"/>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486776" y="6466185"/>
            <a:ext cx="559296" cy="273844"/>
          </a:xfrm>
        </p:spPr>
        <p:txBody>
          <a:bodyPr/>
          <a:lstStyle/>
          <a:p>
            <a:fld id="{BE9006B0-EA39-458F-BC91-65217E357A3B}" type="slidenum">
              <a:rPr lang="zh-CN" altLang="en-US" smtClean="0"/>
              <a:t>10</a:t>
            </a:fld>
            <a:endParaRPr lang="zh-CN" altLang="en-US" dirty="0"/>
          </a:p>
        </p:txBody>
      </p:sp>
      <p:pic>
        <p:nvPicPr>
          <p:cNvPr id="2" name="图片 1"/>
          <p:cNvPicPr>
            <a:picLocks noChangeAspect="1"/>
          </p:cNvPicPr>
          <p:nvPr/>
        </p:nvPicPr>
        <p:blipFill>
          <a:blip r:embed="rId3"/>
          <a:stretch>
            <a:fillRect/>
          </a:stretch>
        </p:blipFill>
        <p:spPr>
          <a:xfrm>
            <a:off x="1542817" y="2714660"/>
            <a:ext cx="4421970" cy="580989"/>
          </a:xfrm>
          <a:prstGeom prst="rect">
            <a:avLst/>
          </a:prstGeom>
        </p:spPr>
      </p:pic>
      <p:sp>
        <p:nvSpPr>
          <p:cNvPr id="4" name="矩形 3"/>
          <p:cNvSpPr/>
          <p:nvPr/>
        </p:nvSpPr>
        <p:spPr>
          <a:xfrm>
            <a:off x="2923998" y="534364"/>
            <a:ext cx="2935547" cy="461665"/>
          </a:xfrm>
          <a:prstGeom prst="rect">
            <a:avLst/>
          </a:prstGeom>
        </p:spPr>
        <p:txBody>
          <a:bodyPr wrap="none">
            <a:spAutoFit/>
          </a:bodyPr>
          <a:lstStyle/>
          <a:p>
            <a:r>
              <a:rPr lang="en-US" altLang="zh-CN" sz="2400" b="1" dirty="0">
                <a:latin typeface="微软雅黑" pitchFamily="34" charset="-122"/>
                <a:ea typeface="微软雅黑" pitchFamily="34" charset="-122"/>
              </a:rPr>
              <a:t>Answer Selection </a:t>
            </a:r>
            <a:endParaRPr lang="zh-CN" altLang="en-US" sz="2400" b="1" dirty="0">
              <a:latin typeface="微软雅黑" pitchFamily="34" charset="-122"/>
              <a:ea typeface="微软雅黑" pitchFamily="34" charset="-122"/>
            </a:endParaRPr>
          </a:p>
        </p:txBody>
      </p:sp>
      <p:sp>
        <p:nvSpPr>
          <p:cNvPr id="5" name="文本框 4"/>
          <p:cNvSpPr txBox="1"/>
          <p:nvPr/>
        </p:nvSpPr>
        <p:spPr>
          <a:xfrm>
            <a:off x="0" y="1662984"/>
            <a:ext cx="9284491" cy="384721"/>
          </a:xfrm>
          <a:prstGeom prst="rect">
            <a:avLst/>
          </a:prstGeom>
          <a:noFill/>
        </p:spPr>
        <p:txBody>
          <a:bodyPr wrap="square" rtlCol="0">
            <a:spAutoFit/>
          </a:bodyPr>
          <a:lstStyle/>
          <a:p>
            <a:r>
              <a:rPr lang="en-US" altLang="zh-CN" sz="1900" dirty="0">
                <a:latin typeface="微软雅黑" pitchFamily="34" charset="-122"/>
                <a:ea typeface="微软雅黑" pitchFamily="34" charset="-122"/>
              </a:rPr>
              <a:t>Add external AS knowledge as a supplementary supervision to our AS model</a:t>
            </a:r>
            <a:endParaRPr lang="zh-CN" altLang="en-US" sz="1900" dirty="0">
              <a:latin typeface="微软雅黑" pitchFamily="34" charset="-122"/>
              <a:ea typeface="微软雅黑" pitchFamily="34" charset="-122"/>
            </a:endParaRPr>
          </a:p>
        </p:txBody>
      </p:sp>
      <p:pic>
        <p:nvPicPr>
          <p:cNvPr id="6" name="图片 5"/>
          <p:cNvPicPr>
            <a:picLocks noChangeAspect="1"/>
          </p:cNvPicPr>
          <p:nvPr/>
        </p:nvPicPr>
        <p:blipFill>
          <a:blip r:embed="rId4"/>
          <a:stretch>
            <a:fillRect/>
          </a:stretch>
        </p:blipFill>
        <p:spPr>
          <a:xfrm>
            <a:off x="1457520" y="3694933"/>
            <a:ext cx="5282338" cy="171526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477250" y="6332835"/>
            <a:ext cx="552945" cy="273844"/>
          </a:xfrm>
        </p:spPr>
        <p:txBody>
          <a:bodyPr/>
          <a:lstStyle/>
          <a:p>
            <a:fld id="{BE9006B0-EA39-458F-BC91-65217E357A3B}" type="slidenum">
              <a:rPr lang="zh-CN" altLang="en-US" smtClean="0"/>
              <a:t>11</a:t>
            </a:fld>
            <a:endParaRPr lang="zh-CN" altLang="en-US" dirty="0"/>
          </a:p>
        </p:txBody>
      </p:sp>
      <p:sp>
        <p:nvSpPr>
          <p:cNvPr id="4" name="矩形 3"/>
          <p:cNvSpPr/>
          <p:nvPr/>
        </p:nvSpPr>
        <p:spPr>
          <a:xfrm>
            <a:off x="2524489" y="559444"/>
            <a:ext cx="4063356" cy="461665"/>
          </a:xfrm>
          <a:prstGeom prst="rect">
            <a:avLst/>
          </a:prstGeom>
        </p:spPr>
        <p:txBody>
          <a:bodyPr wrap="none">
            <a:spAutoFit/>
          </a:bodyPr>
          <a:lstStyle/>
          <a:p>
            <a:pPr algn="ctr"/>
            <a:r>
              <a:rPr lang="en-US" altLang="zh-CN" sz="2400" b="1" dirty="0">
                <a:latin typeface="微软雅黑" pitchFamily="34" charset="-122"/>
                <a:ea typeface="微软雅黑" pitchFamily="34" charset="-122"/>
              </a:rPr>
              <a:t>Question Transformation</a:t>
            </a:r>
            <a:endParaRPr lang="zh-CN" altLang="en-US" sz="2400" b="1" dirty="0">
              <a:latin typeface="微软雅黑" pitchFamily="34" charset="-122"/>
              <a:ea typeface="微软雅黑" pitchFamily="34" charset="-122"/>
            </a:endParaRPr>
          </a:p>
        </p:txBody>
      </p:sp>
      <p:sp>
        <p:nvSpPr>
          <p:cNvPr id="2" name="文本框 1"/>
          <p:cNvSpPr txBox="1"/>
          <p:nvPr/>
        </p:nvSpPr>
        <p:spPr>
          <a:xfrm>
            <a:off x="1437962" y="1487012"/>
            <a:ext cx="7729538" cy="323165"/>
          </a:xfrm>
          <a:prstGeom prst="rect">
            <a:avLst/>
          </a:prstGeom>
          <a:noFill/>
        </p:spPr>
        <p:txBody>
          <a:bodyPr wrap="square" rtlCol="0">
            <a:spAutoFit/>
          </a:bodyPr>
          <a:lstStyle/>
          <a:p>
            <a:r>
              <a:rPr lang="en-US" altLang="zh-CN" sz="1500" dirty="0">
                <a:latin typeface="微软雅黑" pitchFamily="34" charset="-122"/>
                <a:ea typeface="微软雅黑" pitchFamily="34" charset="-122"/>
              </a:rPr>
              <a:t>We should first transform the question and a answer to a statement …</a:t>
            </a:r>
            <a:endParaRPr lang="zh-CN" altLang="en-US" sz="1500" dirty="0">
              <a:latin typeface="微软雅黑" pitchFamily="34" charset="-122"/>
              <a:ea typeface="微软雅黑" pitchFamily="34" charset="-122"/>
            </a:endParaRPr>
          </a:p>
        </p:txBody>
      </p:sp>
      <p:pic>
        <p:nvPicPr>
          <p:cNvPr id="5" name="图片 4"/>
          <p:cNvPicPr>
            <a:picLocks noChangeAspect="1"/>
          </p:cNvPicPr>
          <p:nvPr/>
        </p:nvPicPr>
        <p:blipFill>
          <a:blip r:embed="rId3"/>
          <a:stretch>
            <a:fillRect/>
          </a:stretch>
        </p:blipFill>
        <p:spPr>
          <a:xfrm>
            <a:off x="172521" y="2897798"/>
            <a:ext cx="8857674" cy="2057143"/>
          </a:xfrm>
          <a:prstGeom prst="rect">
            <a:avLst/>
          </a:prstGeom>
        </p:spPr>
      </p:pic>
      <p:sp>
        <p:nvSpPr>
          <p:cNvPr id="6" name="文本框 5"/>
          <p:cNvSpPr txBox="1"/>
          <p:nvPr/>
        </p:nvSpPr>
        <p:spPr>
          <a:xfrm>
            <a:off x="564200" y="2069866"/>
            <a:ext cx="6850856" cy="300082"/>
          </a:xfrm>
          <a:prstGeom prst="rect">
            <a:avLst/>
          </a:prstGeom>
          <a:noFill/>
        </p:spPr>
        <p:txBody>
          <a:bodyPr wrap="square" rtlCol="0">
            <a:spAutoFit/>
          </a:bodyPr>
          <a:lstStyle/>
          <a:p>
            <a:r>
              <a:rPr lang="en-US" altLang="zh-CN" sz="1350" dirty="0">
                <a:latin typeface="微软雅黑" pitchFamily="34" charset="-122"/>
                <a:ea typeface="微软雅黑" pitchFamily="34" charset="-122"/>
              </a:rPr>
              <a:t>-11 rules based on dependency tree</a:t>
            </a:r>
            <a:endParaRPr lang="zh-CN" altLang="en-US" sz="1350"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660904" y="6542385"/>
            <a:ext cx="483096" cy="210840"/>
          </a:xfrm>
        </p:spPr>
        <p:txBody>
          <a:bodyPr/>
          <a:lstStyle/>
          <a:p>
            <a:fld id="{BE9006B0-EA39-458F-BC91-65217E357A3B}" type="slidenum">
              <a:rPr lang="zh-CN" altLang="en-US" smtClean="0"/>
              <a:t>12</a:t>
            </a:fld>
            <a:endParaRPr lang="zh-CN" altLang="en-US" dirty="0"/>
          </a:p>
        </p:txBody>
      </p:sp>
      <p:sp>
        <p:nvSpPr>
          <p:cNvPr id="4" name="矩形 3"/>
          <p:cNvSpPr/>
          <p:nvPr/>
        </p:nvSpPr>
        <p:spPr>
          <a:xfrm>
            <a:off x="4151964" y="598814"/>
            <a:ext cx="761427" cy="461665"/>
          </a:xfrm>
          <a:prstGeom prst="rect">
            <a:avLst/>
          </a:prstGeom>
        </p:spPr>
        <p:txBody>
          <a:bodyPr wrap="none">
            <a:spAutoFit/>
          </a:bodyPr>
          <a:lstStyle/>
          <a:p>
            <a:pPr algn="ctr"/>
            <a:r>
              <a:rPr lang="en-US" altLang="zh-CN" sz="2400" b="1" dirty="0">
                <a:latin typeface="微软雅黑" pitchFamily="34" charset="-122"/>
                <a:ea typeface="微软雅黑" pitchFamily="34" charset="-122"/>
              </a:rPr>
              <a:t>RTE</a:t>
            </a:r>
            <a:endParaRPr lang="zh-CN" altLang="en-US" sz="2400" b="1" dirty="0">
              <a:latin typeface="微软雅黑" pitchFamily="34" charset="-122"/>
              <a:ea typeface="微软雅黑" pitchFamily="34" charset="-122"/>
            </a:endParaRPr>
          </a:p>
        </p:txBody>
      </p:sp>
      <p:pic>
        <p:nvPicPr>
          <p:cNvPr id="5" name="图片 4"/>
          <p:cNvPicPr>
            <a:picLocks noChangeAspect="1"/>
          </p:cNvPicPr>
          <p:nvPr/>
        </p:nvPicPr>
        <p:blipFill>
          <a:blip r:embed="rId3"/>
          <a:stretch>
            <a:fillRect/>
          </a:stretch>
        </p:blipFill>
        <p:spPr>
          <a:xfrm>
            <a:off x="409762" y="1612362"/>
            <a:ext cx="8251142" cy="4049135"/>
          </a:xfrm>
          <a:prstGeom prst="rect">
            <a:avLst/>
          </a:prstGeom>
        </p:spPr>
      </p:pic>
      <p:sp>
        <p:nvSpPr>
          <p:cNvPr id="2" name="文本框 1"/>
          <p:cNvSpPr txBox="1"/>
          <p:nvPr/>
        </p:nvSpPr>
        <p:spPr>
          <a:xfrm>
            <a:off x="2859932" y="6080720"/>
            <a:ext cx="5000017" cy="461665"/>
          </a:xfrm>
          <a:prstGeom prst="rect">
            <a:avLst/>
          </a:prstGeom>
          <a:noFill/>
        </p:spPr>
        <p:txBody>
          <a:bodyPr wrap="square" rtlCol="0">
            <a:spAutoFit/>
          </a:bodyPr>
          <a:lstStyle/>
          <a:p>
            <a:r>
              <a:rPr lang="en-US" altLang="zh-CN" sz="2400" i="1" dirty="0" smtClean="0">
                <a:latin typeface="Microsoft JhengHei UI" pitchFamily="34" charset="-120"/>
                <a:ea typeface="Microsoft JhengHei UI" pitchFamily="34" charset="-120"/>
              </a:rPr>
              <a:t>DATASET:  STANFORD SNLI</a:t>
            </a:r>
            <a:endParaRPr lang="zh-CN" altLang="en-US" sz="2400" i="1" dirty="0">
              <a:latin typeface="Microsoft JhengHei UI" pitchFamily="34" charset="-120"/>
              <a:ea typeface="Microsoft JhengHei UI" pitchFamily="34" charset="-12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489556" y="6584156"/>
            <a:ext cx="644687" cy="273844"/>
          </a:xfrm>
        </p:spPr>
        <p:txBody>
          <a:bodyPr/>
          <a:lstStyle/>
          <a:p>
            <a:fld id="{BE9006B0-EA39-458F-BC91-65217E357A3B}" type="slidenum">
              <a:rPr lang="zh-CN" altLang="en-US" smtClean="0"/>
              <a:t>13</a:t>
            </a:fld>
            <a:endParaRPr lang="zh-CN" altLang="en-US" dirty="0"/>
          </a:p>
        </p:txBody>
      </p:sp>
      <p:sp>
        <p:nvSpPr>
          <p:cNvPr id="4" name="矩形 3"/>
          <p:cNvSpPr/>
          <p:nvPr/>
        </p:nvSpPr>
        <p:spPr>
          <a:xfrm>
            <a:off x="4143709" y="606434"/>
            <a:ext cx="761427" cy="461665"/>
          </a:xfrm>
          <a:prstGeom prst="rect">
            <a:avLst/>
          </a:prstGeom>
        </p:spPr>
        <p:txBody>
          <a:bodyPr wrap="none">
            <a:spAutoFit/>
          </a:bodyPr>
          <a:lstStyle/>
          <a:p>
            <a:pPr algn="ctr"/>
            <a:r>
              <a:rPr lang="en-US" altLang="zh-CN" sz="2400" b="1" dirty="0">
                <a:latin typeface="微软雅黑" pitchFamily="34" charset="-122"/>
                <a:ea typeface="微软雅黑" pitchFamily="34" charset="-122"/>
              </a:rPr>
              <a:t>RTE</a:t>
            </a:r>
            <a:endParaRPr lang="zh-CN" altLang="en-US" sz="2400" b="1" dirty="0">
              <a:latin typeface="微软雅黑" pitchFamily="34" charset="-122"/>
              <a:ea typeface="微软雅黑" pitchFamily="34" charset="-122"/>
            </a:endParaRPr>
          </a:p>
        </p:txBody>
      </p:sp>
      <p:pic>
        <p:nvPicPr>
          <p:cNvPr id="2" name="图片 1"/>
          <p:cNvPicPr>
            <a:picLocks noChangeAspect="1"/>
          </p:cNvPicPr>
          <p:nvPr/>
        </p:nvPicPr>
        <p:blipFill>
          <a:blip r:embed="rId3"/>
          <a:stretch>
            <a:fillRect/>
          </a:stretch>
        </p:blipFill>
        <p:spPr>
          <a:xfrm>
            <a:off x="1620162" y="1999125"/>
            <a:ext cx="5707143" cy="521429"/>
          </a:xfrm>
          <a:prstGeom prst="rect">
            <a:avLst/>
          </a:prstGeom>
        </p:spPr>
      </p:pic>
      <p:pic>
        <p:nvPicPr>
          <p:cNvPr id="5" name="图片 4"/>
          <p:cNvPicPr>
            <a:picLocks noChangeAspect="1"/>
          </p:cNvPicPr>
          <p:nvPr/>
        </p:nvPicPr>
        <p:blipFill>
          <a:blip r:embed="rId4"/>
          <a:stretch>
            <a:fillRect/>
          </a:stretch>
        </p:blipFill>
        <p:spPr>
          <a:xfrm>
            <a:off x="3273397" y="2641986"/>
            <a:ext cx="2085714" cy="328571"/>
          </a:xfrm>
          <a:prstGeom prst="rect">
            <a:avLst/>
          </a:prstGeom>
        </p:spPr>
      </p:pic>
      <mc:AlternateContent xmlns:mc="http://schemas.openxmlformats.org/markup-compatibility/2006" xmlns:a14="http://schemas.microsoft.com/office/drawing/2010/main">
        <mc:Choice Requires="a14">
          <p:sp>
            <p:nvSpPr>
              <p:cNvPr id="7" name="文本框 6"/>
              <p:cNvSpPr txBox="1"/>
              <p:nvPr/>
            </p:nvSpPr>
            <p:spPr>
              <a:xfrm>
                <a:off x="811457" y="3193313"/>
                <a:ext cx="7425929" cy="571760"/>
              </a:xfrm>
              <a:prstGeom prst="rect">
                <a:avLst/>
              </a:prstGeom>
              <a:noFill/>
            </p:spPr>
            <p:txBody>
              <a:bodyPr wrap="square" rtlCol="0">
                <a:spAutoFit/>
              </a:bodyPr>
              <a:lstStyle/>
              <a:p>
                <a:r>
                  <a:rPr lang="en-US" altLang="zh-CN" sz="1500" dirty="0">
                    <a:latin typeface="微软雅黑" panose="020B0503020204020204" pitchFamily="34" charset="-122"/>
                    <a:ea typeface="微软雅黑" panose="020B0503020204020204" pitchFamily="34" charset="-122"/>
                  </a:rPr>
                  <a:t>Where </a:t>
                </a:r>
                <a14:m>
                  <m:oMath xmlns:m="http://schemas.openxmlformats.org/officeDocument/2006/math">
                    <m:sSubSup>
                      <m:sSubSupPr>
                        <m:ctrlPr>
                          <a:rPr lang="en-US" altLang="zh-CN" sz="1500" i="1">
                            <a:latin typeface="Cambria Math" panose="02040503050406030204" pitchFamily="18" charset="0"/>
                          </a:rPr>
                        </m:ctrlPr>
                      </m:sSubSupPr>
                      <m:e>
                        <m:r>
                          <a:rPr lang="en-US" altLang="zh-CN" sz="1500" i="1">
                            <a:latin typeface="Cambria Math" panose="02040503050406030204" pitchFamily="18" charset="0"/>
                          </a:rPr>
                          <m:t>𝑠</m:t>
                        </m:r>
                      </m:e>
                      <m:sub>
                        <m:r>
                          <a:rPr lang="en-US" altLang="zh-CN" sz="1500" i="1">
                            <a:latin typeface="Cambria Math" panose="02040503050406030204" pitchFamily="18" charset="0"/>
                          </a:rPr>
                          <m:t>𝑞</m:t>
                        </m:r>
                      </m:sub>
                      <m:sup>
                        <m:r>
                          <a:rPr lang="en-US" altLang="zh-CN" sz="1500" i="1">
                            <a:latin typeface="Cambria Math" panose="02040503050406030204" pitchFamily="18" charset="0"/>
                          </a:rPr>
                          <m:t>−</m:t>
                        </m:r>
                      </m:sup>
                    </m:sSubSup>
                  </m:oMath>
                </a14:m>
                <a:r>
                  <a:rPr lang="en-US" altLang="zh-CN" sz="1500" dirty="0">
                    <a:latin typeface="微软雅黑" panose="020B0503020204020204" pitchFamily="34" charset="-122"/>
                    <a:ea typeface="微软雅黑" panose="020B0503020204020204" pitchFamily="34" charset="-122"/>
                  </a:rPr>
                  <a:t> denotes the transformed statement which replaces the answer with a common word ’ANSWER’</a:t>
                </a:r>
                <a:endParaRPr lang="zh-CN" altLang="en-US" sz="1500" dirty="0">
                  <a:latin typeface="微软雅黑" panose="020B0503020204020204" pitchFamily="34" charset="-122"/>
                  <a:ea typeface="微软雅黑" panose="020B0503020204020204" pitchFamily="34" charset="-122"/>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811457" y="3193313"/>
                <a:ext cx="7425929" cy="571760"/>
              </a:xfrm>
              <a:prstGeom prst="rect">
                <a:avLst/>
              </a:prstGeom>
              <a:blipFill rotWithShape="1">
                <a:blip r:embed="rId5"/>
                <a:stretch>
                  <a:fillRect l="-328" t="-2128" r="-821" b="-9574"/>
                </a:stretch>
              </a:blipFill>
            </p:spPr>
            <p:txBody>
              <a:bodyPr/>
              <a:lstStyle/>
              <a:p>
                <a:r>
                  <a:rPr lang="zh-CN" altLang="en-US">
                    <a:noFill/>
                  </a:rPr>
                  <a:t> </a:t>
                </a:r>
                <a:endParaRPr lang="zh-CN" altLang="en-US">
                  <a:noFill/>
                </a:endParaRPr>
              </a:p>
            </p:txBody>
          </p:sp>
        </mc:Fallback>
      </mc:AlternateContent>
      <p:sp>
        <p:nvSpPr>
          <p:cNvPr id="8" name="矩形 7"/>
          <p:cNvSpPr/>
          <p:nvPr/>
        </p:nvSpPr>
        <p:spPr>
          <a:xfrm>
            <a:off x="710887" y="1490245"/>
            <a:ext cx="8101013" cy="369332"/>
          </a:xfrm>
          <a:prstGeom prst="rect">
            <a:avLst/>
          </a:prstGeom>
        </p:spPr>
        <p:txBody>
          <a:bodyPr wrap="square">
            <a:spAutoFit/>
          </a:bodyPr>
          <a:lstStyle/>
          <a:p>
            <a:r>
              <a:rPr lang="en-US" altLang="zh-CN" dirty="0">
                <a:latin typeface="微软雅黑" pitchFamily="34" charset="-122"/>
                <a:ea typeface="微软雅黑" pitchFamily="34" charset="-122"/>
              </a:rPr>
              <a:t>Combine simple robust lexical matching method with external RTE </a:t>
            </a:r>
            <a:endParaRPr lang="zh-CN" altLang="en-US" dirty="0"/>
          </a:p>
        </p:txBody>
      </p:sp>
      <p:sp>
        <p:nvSpPr>
          <p:cNvPr id="9" name="矩形 8"/>
          <p:cNvSpPr/>
          <p:nvPr/>
        </p:nvSpPr>
        <p:spPr>
          <a:xfrm>
            <a:off x="2791352" y="3854290"/>
            <a:ext cx="1122423" cy="300082"/>
          </a:xfrm>
          <a:prstGeom prst="rect">
            <a:avLst/>
          </a:prstGeom>
        </p:spPr>
        <p:txBody>
          <a:bodyPr wrap="none">
            <a:spAutoFit/>
          </a:bodyPr>
          <a:lstStyle/>
          <a:p>
            <a:r>
              <a:rPr lang="en-US" altLang="zh-CN" sz="1350" i="1" dirty="0">
                <a:latin typeface="微软雅黑" pitchFamily="34" charset="-122"/>
                <a:ea typeface="微软雅黑" pitchFamily="34" charset="-122"/>
              </a:rPr>
              <a:t>S</a:t>
            </a:r>
            <a:r>
              <a:rPr lang="zh-CN" altLang="en-US" sz="1350" i="1" dirty="0">
                <a:latin typeface="微软雅黑" pitchFamily="34" charset="-122"/>
                <a:ea typeface="微软雅黑" pitchFamily="34" charset="-122"/>
              </a:rPr>
              <a:t>imilarit</a:t>
            </a:r>
            <a:r>
              <a:rPr lang="zh-CN" altLang="en-US" sz="1350" i="1" dirty="0" smtClean="0">
                <a:latin typeface="微软雅黑" pitchFamily="34" charset="-122"/>
                <a:ea typeface="微软雅黑" pitchFamily="34" charset="-122"/>
              </a:rPr>
              <a:t>y</a:t>
            </a:r>
            <a:r>
              <a:rPr lang="zh-CN" altLang="en-US" sz="1350" dirty="0">
                <a:latin typeface="微软雅黑" pitchFamily="34" charset="-122"/>
                <a:ea typeface="微软雅黑" pitchFamily="34" charset="-122"/>
              </a:rPr>
              <a:t>：</a:t>
            </a:r>
          </a:p>
        </p:txBody>
      </p:sp>
      <p:sp>
        <p:nvSpPr>
          <p:cNvPr id="10" name="文本框 9"/>
          <p:cNvSpPr txBox="1"/>
          <p:nvPr/>
        </p:nvSpPr>
        <p:spPr>
          <a:xfrm>
            <a:off x="3964488" y="3860005"/>
            <a:ext cx="1185851" cy="300082"/>
          </a:xfrm>
          <a:prstGeom prst="rect">
            <a:avLst/>
          </a:prstGeom>
          <a:noFill/>
        </p:spPr>
        <p:txBody>
          <a:bodyPr wrap="square" rtlCol="0">
            <a:spAutoFit/>
          </a:bodyPr>
          <a:lstStyle/>
          <a:p>
            <a:r>
              <a:rPr lang="en-US" altLang="zh-CN" sz="1350" dirty="0">
                <a:latin typeface="微软雅黑" pitchFamily="34" charset="-122"/>
                <a:ea typeface="微软雅黑" pitchFamily="34" charset="-122"/>
              </a:rPr>
              <a:t>ROUGE-1,2</a:t>
            </a:r>
            <a:endParaRPr lang="zh-CN" altLang="en-US" sz="1350" dirty="0">
              <a:latin typeface="微软雅黑" pitchFamily="34" charset="-122"/>
              <a:ea typeface="微软雅黑" pitchFamily="34" charset="-122"/>
            </a:endParaRPr>
          </a:p>
        </p:txBody>
      </p:sp>
      <mc:AlternateContent xmlns:mc="http://schemas.openxmlformats.org/markup-compatibility/2006" xmlns:a14="http://schemas.microsoft.com/office/drawing/2010/main">
        <mc:Choice Requires="a14">
          <p:sp>
            <p:nvSpPr>
              <p:cNvPr id="11" name="文本框 10"/>
              <p:cNvSpPr txBox="1"/>
              <p:nvPr/>
            </p:nvSpPr>
            <p:spPr>
              <a:xfrm>
                <a:off x="1057251" y="5167173"/>
                <a:ext cx="914401" cy="41049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US" altLang="zh-CN" i="1">
                          <a:latin typeface="Cambria Math" panose="02040503050406030204" pitchFamily="18" charset="0"/>
                        </a:rPr>
                        <m:t>𝑝</m:t>
                      </m:r>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𝑞</m:t>
                              </m:r>
                            </m:sub>
                          </m:sSub>
                        </m:e>
                        <m:e>
                          <m:r>
                            <a:rPr lang="en-US" altLang="zh-CN" i="1">
                              <a:latin typeface="Cambria Math" panose="02040503050406030204" pitchFamily="18" charset="0"/>
                            </a:rPr>
                            <m:t>𝑠</m:t>
                          </m:r>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𝜃</m:t>
                              </m:r>
                            </m:e>
                            <m:sub>
                              <m:r>
                                <a:rPr lang="en-US" altLang="zh-CN" i="1">
                                  <a:latin typeface="Cambria Math" panose="02040503050406030204" pitchFamily="18" charset="0"/>
                                </a:rPr>
                                <m:t>1</m:t>
                              </m:r>
                            </m:sub>
                          </m:sSub>
                        </m:e>
                      </m:d>
                    </m:oMath>
                  </m:oMathPara>
                </a14:m>
                <a:endParaRPr lang="en-US" altLang="zh-CN" dirty="0"/>
              </a:p>
            </p:txBody>
          </p:sp>
        </mc:Choice>
        <mc:Fallback xmlns="">
          <p:sp>
            <p:nvSpPr>
              <p:cNvPr id="11" name="文本框 10"/>
              <p:cNvSpPr txBox="1">
                <a:spLocks noRot="1" noChangeAspect="1" noMove="1" noResize="1" noEditPoints="1" noAdjustHandles="1" noChangeArrowheads="1" noChangeShapeType="1" noTextEdit="1"/>
              </p:cNvSpPr>
              <p:nvPr/>
            </p:nvSpPr>
            <p:spPr>
              <a:xfrm>
                <a:off x="1057251" y="5167173"/>
                <a:ext cx="914401" cy="410497"/>
              </a:xfrm>
              <a:prstGeom prst="rect">
                <a:avLst/>
              </a:prstGeom>
              <a:blipFill rotWithShape="1">
                <a:blip r:embed="rId6"/>
                <a:stretch>
                  <a:fillRect r="-23333" b="-2985"/>
                </a:stretch>
              </a:blipFill>
            </p:spPr>
            <p:txBody>
              <a:bodyPr/>
              <a:lstStyle/>
              <a:p>
                <a:r>
                  <a:rPr lang="zh-CN" altLang="en-US">
                    <a:noFill/>
                  </a:rPr>
                  <a:t> </a:t>
                </a:r>
                <a:endParaRPr lang="zh-CN" altLang="en-US">
                  <a:noFill/>
                </a:endParaRPr>
              </a:p>
            </p:txBody>
          </p:sp>
        </mc:Fallback>
      </mc:AlternateContent>
      <p:sp>
        <p:nvSpPr>
          <p:cNvPr id="12" name="左大括号 11"/>
          <p:cNvSpPr/>
          <p:nvPr/>
        </p:nvSpPr>
        <p:spPr bwMode="auto">
          <a:xfrm>
            <a:off x="2278221" y="4575022"/>
            <a:ext cx="342900" cy="1594800"/>
          </a:xfrm>
          <a:prstGeom prst="leftBrace">
            <a:avLst/>
          </a:prstGeom>
          <a:noFill/>
          <a:ln w="9525" cap="flat" cmpd="sng" algn="ctr">
            <a:solidFill>
              <a:schemeClr val="tx1"/>
            </a:solidFill>
            <a:prstDash val="solid"/>
            <a:round/>
            <a:headEnd type="triangle" w="med" len="med"/>
            <a:tailEnd type="triangle" w="med" len="med"/>
          </a:ln>
          <a:effectLst/>
        </p:spPr>
        <p:txBody>
          <a:bodyPr vert="horz" wrap="square" lIns="69056" tIns="34529" rIns="69056" bIns="34529" numCol="1" rtlCol="0" anchor="t" anchorCtr="0" compatLnSpc="1">
            <a:spAutoFit/>
          </a:bodyPr>
          <a:lstStyle/>
          <a:p>
            <a:pPr algn="ctr" defTabSz="685165" eaLnBrk="0" fontAlgn="base" hangingPunct="0">
              <a:spcBef>
                <a:spcPct val="0"/>
              </a:spcBef>
              <a:spcAft>
                <a:spcPct val="0"/>
              </a:spcAft>
            </a:pPr>
            <a:endParaRPr lang="zh-CN" altLang="en-US" sz="1350">
              <a:latin typeface="Book Antiqua" pitchFamily="18" charset="0"/>
            </a:endParaRPr>
          </a:p>
        </p:txBody>
      </p:sp>
      <p:sp>
        <p:nvSpPr>
          <p:cNvPr id="14" name="矩形 13"/>
          <p:cNvSpPr/>
          <p:nvPr/>
        </p:nvSpPr>
        <p:spPr>
          <a:xfrm>
            <a:off x="2638425" y="4462736"/>
            <a:ext cx="5545455" cy="944880"/>
          </a:xfrm>
          <a:prstGeom prst="rect">
            <a:avLst/>
          </a:prstGeom>
        </p:spPr>
        <p:txBody>
          <a:bodyPr wrap="square">
            <a:spAutoFit/>
          </a:bodyPr>
          <a:lstStyle/>
          <a:p>
            <a:r>
              <a:rPr lang="zh-CN" altLang="en-US" sz="1400" b="1" dirty="0"/>
              <a:t>Constituency match</a:t>
            </a:r>
            <a:r>
              <a:rPr lang="zh-CN" altLang="en-US" sz="1400" dirty="0"/>
              <a:t>: In constituency tree, subtree are denoted as triplet: a parent node and its two child nodes. We add the number of triplet that </a:t>
            </a:r>
            <a:r>
              <a:rPr lang="zh-CN" altLang="en-US" sz="1400" b="1" dirty="0"/>
              <a:t>I</a:t>
            </a:r>
            <a:r>
              <a:rPr lang="zh-CN" altLang="en-US" sz="1400" dirty="0"/>
              <a:t>: the POS of three nodes are matching.</a:t>
            </a:r>
            <a:r>
              <a:rPr lang="zh-CN" altLang="en-US" sz="1400" b="1" dirty="0"/>
              <a:t> II</a:t>
            </a:r>
            <a:r>
              <a:rPr lang="zh-CN" altLang="en-US" sz="1400" dirty="0"/>
              <a:t>: the head words of parent nodes matching.</a:t>
            </a:r>
          </a:p>
        </p:txBody>
      </p:sp>
      <p:sp>
        <p:nvSpPr>
          <p:cNvPr id="15" name="矩形 14"/>
          <p:cNvSpPr/>
          <p:nvPr/>
        </p:nvSpPr>
        <p:spPr>
          <a:xfrm>
            <a:off x="2638425" y="5330190"/>
            <a:ext cx="5708015" cy="944880"/>
          </a:xfrm>
          <a:prstGeom prst="rect">
            <a:avLst/>
          </a:prstGeom>
        </p:spPr>
        <p:txBody>
          <a:bodyPr wrap="square">
            <a:spAutoFit/>
          </a:bodyPr>
          <a:lstStyle/>
          <a:p>
            <a:r>
              <a:rPr lang="zh-CN" altLang="en-US" sz="1400" b="1" dirty="0"/>
              <a:t>Dependency match:</a:t>
            </a:r>
            <a:r>
              <a:rPr lang="zh-CN" altLang="en-US" sz="1400" dirty="0"/>
              <a:t> In dependency tree, a depen- dency is denoted as (u,v,arc(u,v)) where arc(u,v) de- note dependency relation. We add two terms similarity: </a:t>
            </a:r>
            <a:r>
              <a:rPr lang="zh-CN" altLang="en-US" sz="1400" b="1" dirty="0"/>
              <a:t>I</a:t>
            </a:r>
            <a:r>
              <a:rPr lang="zh-CN" altLang="en-US" sz="1400" dirty="0"/>
              <a:t>:u</a:t>
            </a:r>
            <a:r>
              <a:rPr lang="zh-CN" altLang="en-US" sz="1400" baseline="-25000" dirty="0"/>
              <a:t>1</a:t>
            </a:r>
            <a:r>
              <a:rPr lang="zh-CN" altLang="en-US" sz="1400" dirty="0"/>
              <a:t> =u</a:t>
            </a:r>
            <a:r>
              <a:rPr lang="zh-CN" altLang="en-US" sz="1400" baseline="-25000" dirty="0"/>
              <a:t>2</a:t>
            </a:r>
            <a:r>
              <a:rPr lang="zh-CN" altLang="en-US" sz="1400" dirty="0"/>
              <a:t> ,v</a:t>
            </a:r>
            <a:r>
              <a:rPr lang="zh-CN" altLang="en-US" sz="1400" baseline="-25000" dirty="0"/>
              <a:t>1</a:t>
            </a:r>
            <a:r>
              <a:rPr lang="zh-CN" altLang="en-US" sz="1400" dirty="0"/>
              <a:t> =v</a:t>
            </a:r>
            <a:r>
              <a:rPr lang="zh-CN" altLang="en-US" sz="1400" baseline="-25000" dirty="0"/>
              <a:t>2</a:t>
            </a:r>
            <a:r>
              <a:rPr lang="zh-CN" altLang="en-US" sz="1400" dirty="0"/>
              <a:t> and arc(u</a:t>
            </a:r>
            <a:r>
              <a:rPr lang="zh-CN" altLang="en-US" sz="1400" baseline="-25000" dirty="0"/>
              <a:t>1</a:t>
            </a:r>
            <a:r>
              <a:rPr lang="zh-CN" altLang="en-US" sz="1400" dirty="0"/>
              <a:t>, v</a:t>
            </a:r>
            <a:r>
              <a:rPr lang="zh-CN" altLang="en-US" sz="1400" baseline="-25000" dirty="0"/>
              <a:t>1</a:t>
            </a:r>
            <a:r>
              <a:rPr lang="zh-CN" altLang="en-US" sz="1400" dirty="0"/>
              <a:t> )=arc(u</a:t>
            </a:r>
            <a:r>
              <a:rPr lang="zh-CN" altLang="en-US" sz="1400" baseline="-25000" dirty="0"/>
              <a:t>2</a:t>
            </a:r>
            <a:r>
              <a:rPr lang="zh-CN" altLang="en-US" sz="1400" dirty="0"/>
              <a:t> , v</a:t>
            </a:r>
            <a:r>
              <a:rPr lang="zh-CN" altLang="en-US" sz="1400" baseline="-25000" dirty="0"/>
              <a:t>2</a:t>
            </a:r>
            <a:r>
              <a:rPr lang="zh-CN" altLang="en-US" sz="1400" dirty="0"/>
              <a:t> ).</a:t>
            </a:r>
            <a:r>
              <a:rPr lang="zh-CN" altLang="en-US" sz="1400" b="1" dirty="0"/>
              <a:t>II</a:t>
            </a:r>
            <a:r>
              <a:rPr lang="zh-CN" altLang="en-US" sz="1400" dirty="0"/>
              <a:t>: whether the root of two dependency tree matches.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421509" y="6466185"/>
            <a:ext cx="664071" cy="273844"/>
          </a:xfrm>
        </p:spPr>
        <p:txBody>
          <a:bodyPr/>
          <a:lstStyle/>
          <a:p>
            <a:fld id="{BE9006B0-EA39-458F-BC91-65217E357A3B}" type="slidenum">
              <a:rPr lang="zh-CN" altLang="en-US" smtClean="0"/>
              <a:t>14</a:t>
            </a:fld>
            <a:endParaRPr lang="zh-CN" altLang="en-US" dirty="0"/>
          </a:p>
        </p:txBody>
      </p:sp>
      <p:pic>
        <p:nvPicPr>
          <p:cNvPr id="4" name="图片 3"/>
          <p:cNvPicPr>
            <a:picLocks noChangeAspect="1"/>
          </p:cNvPicPr>
          <p:nvPr/>
        </p:nvPicPr>
        <p:blipFill>
          <a:blip r:embed="rId3"/>
          <a:stretch>
            <a:fillRect/>
          </a:stretch>
        </p:blipFill>
        <p:spPr>
          <a:xfrm>
            <a:off x="347345" y="1652270"/>
            <a:ext cx="8185785" cy="3728085"/>
          </a:xfrm>
          <a:prstGeom prst="rect">
            <a:avLst/>
          </a:prstGeom>
        </p:spPr>
      </p:pic>
      <p:sp>
        <p:nvSpPr>
          <p:cNvPr id="5" name="矩形 4"/>
          <p:cNvSpPr/>
          <p:nvPr/>
        </p:nvSpPr>
        <p:spPr>
          <a:xfrm>
            <a:off x="2951304" y="622944"/>
            <a:ext cx="3177986" cy="461665"/>
          </a:xfrm>
          <a:prstGeom prst="rect">
            <a:avLst/>
          </a:prstGeom>
        </p:spPr>
        <p:txBody>
          <a:bodyPr wrap="none">
            <a:spAutoFit/>
          </a:bodyPr>
          <a:lstStyle/>
          <a:p>
            <a:pPr algn="ctr"/>
            <a:r>
              <a:rPr lang="en-US" altLang="zh-CN" sz="2400" b="1" dirty="0">
                <a:latin typeface="微软雅黑" pitchFamily="34" charset="-122"/>
                <a:ea typeface="微软雅黑" pitchFamily="34" charset="-122"/>
              </a:rPr>
              <a:t>Model Architecture</a:t>
            </a:r>
            <a:endParaRPr lang="zh-CN" altLang="en-US" sz="2400" b="1"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384679" y="6584156"/>
            <a:ext cx="759321" cy="273844"/>
          </a:xfrm>
        </p:spPr>
        <p:txBody>
          <a:bodyPr/>
          <a:lstStyle/>
          <a:p>
            <a:fld id="{BE9006B0-EA39-458F-BC91-65217E357A3B}" type="slidenum">
              <a:rPr lang="zh-CN" altLang="en-US"/>
              <a:t>15</a:t>
            </a:fld>
            <a:endParaRPr lang="zh-CN" altLang="en-US" dirty="0"/>
          </a:p>
        </p:txBody>
      </p:sp>
      <p:pic>
        <p:nvPicPr>
          <p:cNvPr id="2" name="图片 1"/>
          <p:cNvPicPr>
            <a:picLocks noChangeAspect="1"/>
          </p:cNvPicPr>
          <p:nvPr/>
        </p:nvPicPr>
        <p:blipFill>
          <a:blip r:embed="rId3"/>
          <a:stretch>
            <a:fillRect/>
          </a:stretch>
        </p:blipFill>
        <p:spPr>
          <a:xfrm>
            <a:off x="1411456" y="2510806"/>
            <a:ext cx="5799786" cy="3457698"/>
          </a:xfrm>
          <a:prstGeom prst="rect">
            <a:avLst/>
          </a:prstGeom>
        </p:spPr>
      </p:pic>
      <p:sp>
        <p:nvSpPr>
          <p:cNvPr id="4" name="矩形 3"/>
          <p:cNvSpPr/>
          <p:nvPr/>
        </p:nvSpPr>
        <p:spPr>
          <a:xfrm>
            <a:off x="3972632" y="615727"/>
            <a:ext cx="1141274" cy="461665"/>
          </a:xfrm>
          <a:prstGeom prst="rect">
            <a:avLst/>
          </a:prstGeom>
        </p:spPr>
        <p:txBody>
          <a:bodyPr wrap="none">
            <a:spAutoFit/>
          </a:bodyPr>
          <a:lstStyle/>
          <a:p>
            <a:pPr algn="ctr"/>
            <a:r>
              <a:rPr lang="en-US" altLang="zh-CN" sz="2400" b="1" dirty="0">
                <a:latin typeface="微软雅黑" pitchFamily="34" charset="-122"/>
                <a:ea typeface="微软雅黑" pitchFamily="34" charset="-122"/>
              </a:rPr>
              <a:t>Result</a:t>
            </a:r>
            <a:endParaRPr lang="zh-CN" altLang="en-US" sz="2400" b="1" dirty="0">
              <a:latin typeface="微软雅黑" pitchFamily="34" charset="-122"/>
              <a:ea typeface="微软雅黑" pitchFamily="34" charset="-122"/>
            </a:endParaRPr>
          </a:p>
        </p:txBody>
      </p:sp>
      <mc:AlternateContent xmlns:mc="http://schemas.openxmlformats.org/markup-compatibility/2006" xmlns:a14="http://schemas.microsoft.com/office/drawing/2010/main">
        <mc:Choice Requires="a14">
          <p:sp>
            <p:nvSpPr>
              <p:cNvPr id="5" name="文本框 4"/>
              <p:cNvSpPr txBox="1"/>
              <p:nvPr/>
            </p:nvSpPr>
            <p:spPr>
              <a:xfrm>
                <a:off x="2690817" y="1774036"/>
                <a:ext cx="4221956"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The influence of </a:t>
                </a:r>
                <a14:m>
                  <m:oMath xmlns:m="http://schemas.openxmlformats.org/officeDocument/2006/math">
                    <m:r>
                      <m:rPr>
                        <m:sty m:val="p"/>
                      </m:rPr>
                      <a:rPr lang="en-US" altLang="zh-CN" i="1">
                        <a:latin typeface="Cambria Math" panose="02040503050406030204" pitchFamily="18" charset="0"/>
                      </a:rPr>
                      <m:t>η</m:t>
                    </m:r>
                    <m:r>
                      <a:rPr lang="en-US" altLang="zh-CN">
                        <a:latin typeface="Cambria Math" panose="02040503050406030204" pitchFamily="18" charset="0"/>
                      </a:rPr>
                      <m:t> </m:t>
                    </m:r>
                  </m:oMath>
                </a14:m>
                <a:r>
                  <a:rPr lang="en-US" altLang="zh-CN" dirty="0">
                    <a:latin typeface="微软雅黑" panose="020B0503020204020204" pitchFamily="34" charset="-122"/>
                    <a:ea typeface="微软雅黑" panose="020B0503020204020204" pitchFamily="34" charset="-122"/>
                  </a:rPr>
                  <a:t>For our MC model</a:t>
                </a:r>
              </a:p>
            </p:txBody>
          </p:sp>
        </mc:Choice>
        <mc:Fallback xmlns="">
          <p:sp>
            <p:nvSpPr>
              <p:cNvPr id="5" name="文本框 4"/>
              <p:cNvSpPr txBox="1">
                <a:spLocks noRot="1" noChangeAspect="1" noMove="1" noResize="1" noEditPoints="1" noAdjustHandles="1" noChangeArrowheads="1" noChangeShapeType="1" noTextEdit="1"/>
              </p:cNvSpPr>
              <p:nvPr/>
            </p:nvSpPr>
            <p:spPr>
              <a:xfrm>
                <a:off x="2690817" y="1774036"/>
                <a:ext cx="4221956" cy="369332"/>
              </a:xfrm>
              <a:prstGeom prst="rect">
                <a:avLst/>
              </a:prstGeom>
              <a:blipFill rotWithShape="1">
                <a:blip r:embed="rId4"/>
                <a:stretch>
                  <a:fillRect l="-1154" t="-8197" r="-866" b="-24590"/>
                </a:stretch>
              </a:blipFill>
            </p:spPr>
            <p:txBody>
              <a:bodyPr/>
              <a:lstStyle/>
              <a:p>
                <a:r>
                  <a:rPr lang="zh-CN" altLang="en-US">
                    <a:noFill/>
                  </a:rPr>
                  <a:t> </a:t>
                </a:r>
                <a:endParaRPr lang="zh-CN" altLang="en-US">
                  <a:noFill/>
                </a:endParaRPr>
              </a:p>
            </p:txBody>
          </p:sp>
        </mc:Fallback>
      </mc:AlternateContent>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7086600" y="6259089"/>
            <a:ext cx="2057400" cy="365125"/>
          </a:xfrm>
        </p:spPr>
        <p:txBody>
          <a:bodyPr/>
          <a:lstStyle/>
          <a:p>
            <a:fld id="{BE9006B0-EA39-458F-BC91-65217E357A3B}" type="slidenum">
              <a:rPr lang="zh-CN" altLang="en-US" smtClean="0"/>
              <a:t>16</a:t>
            </a:fld>
            <a:endParaRPr lang="zh-CN" altLang="en-US"/>
          </a:p>
        </p:txBody>
      </p:sp>
      <p:pic>
        <p:nvPicPr>
          <p:cNvPr id="3" name="图片 2"/>
          <p:cNvPicPr>
            <a:picLocks noChangeAspect="1"/>
          </p:cNvPicPr>
          <p:nvPr/>
        </p:nvPicPr>
        <p:blipFill>
          <a:blip r:embed="rId2"/>
          <a:stretch>
            <a:fillRect/>
          </a:stretch>
        </p:blipFill>
        <p:spPr>
          <a:xfrm>
            <a:off x="1670333" y="1846120"/>
            <a:ext cx="6142990" cy="1464945"/>
          </a:xfrm>
          <a:prstGeom prst="rect">
            <a:avLst/>
          </a:prstGeom>
        </p:spPr>
      </p:pic>
      <p:sp>
        <p:nvSpPr>
          <p:cNvPr id="4" name="文本框 3"/>
          <p:cNvSpPr txBox="1"/>
          <p:nvPr/>
        </p:nvSpPr>
        <p:spPr>
          <a:xfrm>
            <a:off x="3101529" y="516377"/>
            <a:ext cx="3733165" cy="521970"/>
          </a:xfrm>
          <a:prstGeom prst="rect">
            <a:avLst/>
          </a:prstGeom>
          <a:noFill/>
        </p:spPr>
        <p:txBody>
          <a:bodyPr wrap="square" rtlCol="0">
            <a:spAutoFit/>
          </a:bodyPr>
          <a:lstStyle/>
          <a:p>
            <a:r>
              <a:rPr lang="en-US" altLang="zh-CN" sz="2800" dirty="0"/>
              <a:t>External Model Result</a:t>
            </a:r>
          </a:p>
        </p:txBody>
      </p:sp>
      <p:sp>
        <p:nvSpPr>
          <p:cNvPr id="5" name="文本框 4"/>
          <p:cNvSpPr txBox="1"/>
          <p:nvPr/>
        </p:nvSpPr>
        <p:spPr>
          <a:xfrm>
            <a:off x="278522" y="4320608"/>
            <a:ext cx="8388350" cy="642620"/>
          </a:xfrm>
          <a:prstGeom prst="rect">
            <a:avLst/>
          </a:prstGeom>
          <a:noFill/>
        </p:spPr>
        <p:txBody>
          <a:bodyPr wrap="square" rtlCol="0" anchor="t">
            <a:spAutoFit/>
          </a:bodyPr>
          <a:lstStyle/>
          <a:p>
            <a:r>
              <a:rPr lang="zh-CN" altLang="en-US"/>
              <a:t>Yin W, Schütze H, Xiang B, et al. ABCNN: Attention-Based Convolutional Neural Network for Modeling Sentence Pairs[J]. </a:t>
            </a:r>
            <a:r>
              <a:rPr lang="en-US" altLang="zh-CN"/>
              <a:t>TACL . 2016</a:t>
            </a:r>
            <a:r>
              <a:rPr lang="zh-CN" altLang="en-US"/>
              <a:t>.</a:t>
            </a:r>
          </a:p>
        </p:txBody>
      </p:sp>
      <p:sp>
        <p:nvSpPr>
          <p:cNvPr id="6" name="文本框 5"/>
          <p:cNvSpPr txBox="1"/>
          <p:nvPr/>
        </p:nvSpPr>
        <p:spPr>
          <a:xfrm>
            <a:off x="288682" y="5044508"/>
            <a:ext cx="9083040" cy="642620"/>
          </a:xfrm>
          <a:prstGeom prst="rect">
            <a:avLst/>
          </a:prstGeom>
          <a:noFill/>
        </p:spPr>
        <p:txBody>
          <a:bodyPr wrap="square" rtlCol="0" anchor="t">
            <a:spAutoFit/>
          </a:bodyPr>
          <a:lstStyle/>
          <a:p>
            <a:r>
              <a:rPr lang="zh-CN" altLang="en-US"/>
              <a:t>Rocktäschel T, Grefenstette E, Hermann K M, et al. Reasoning about Entailment with Neural Attention[</a:t>
            </a:r>
            <a:r>
              <a:rPr lang="en-US" altLang="zh-CN"/>
              <a:t>C</a:t>
            </a:r>
            <a:r>
              <a:rPr lang="zh-CN" altLang="en-US"/>
              <a:t>]. </a:t>
            </a:r>
            <a:r>
              <a:rPr lang="en-US" altLang="zh-CN"/>
              <a:t>ICLR . </a:t>
            </a:r>
            <a:r>
              <a:rPr lang="zh-CN" altLang="en-US"/>
              <a:t>201</a:t>
            </a:r>
            <a:r>
              <a:rPr lang="en-US" altLang="zh-CN"/>
              <a:t>6</a:t>
            </a:r>
            <a:r>
              <a:rPr lang="zh-CN" altLang="en-US"/>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380432" y="6485235"/>
            <a:ext cx="683121" cy="273844"/>
          </a:xfrm>
        </p:spPr>
        <p:txBody>
          <a:bodyPr/>
          <a:lstStyle/>
          <a:p>
            <a:fld id="{BE9006B0-EA39-458F-BC91-65217E357A3B}" type="slidenum">
              <a:rPr lang="zh-CN" altLang="en-US" smtClean="0"/>
              <a:t>17</a:t>
            </a:fld>
            <a:endParaRPr lang="zh-CN" altLang="en-US" dirty="0"/>
          </a:p>
        </p:txBody>
      </p:sp>
      <p:pic>
        <p:nvPicPr>
          <p:cNvPr id="4" name="图片 3"/>
          <p:cNvPicPr>
            <a:picLocks noChangeAspect="1"/>
          </p:cNvPicPr>
          <p:nvPr/>
        </p:nvPicPr>
        <p:blipFill>
          <a:blip r:embed="rId2"/>
          <a:stretch>
            <a:fillRect/>
          </a:stretch>
        </p:blipFill>
        <p:spPr>
          <a:xfrm>
            <a:off x="264850" y="2171897"/>
            <a:ext cx="8457143" cy="3157143"/>
          </a:xfrm>
          <a:prstGeom prst="rect">
            <a:avLst/>
          </a:prstGeom>
        </p:spPr>
      </p:pic>
      <p:sp>
        <p:nvSpPr>
          <p:cNvPr id="5" name="矩形 4"/>
          <p:cNvSpPr/>
          <p:nvPr/>
        </p:nvSpPr>
        <p:spPr>
          <a:xfrm>
            <a:off x="3998984" y="661606"/>
            <a:ext cx="1141274" cy="461665"/>
          </a:xfrm>
          <a:prstGeom prst="rect">
            <a:avLst/>
          </a:prstGeom>
        </p:spPr>
        <p:txBody>
          <a:bodyPr wrap="none">
            <a:spAutoFit/>
          </a:bodyPr>
          <a:lstStyle/>
          <a:p>
            <a:pPr algn="ctr"/>
            <a:r>
              <a:rPr lang="en-US" altLang="zh-CN" sz="2400" b="1" dirty="0">
                <a:latin typeface="微软雅黑" pitchFamily="34" charset="-122"/>
                <a:ea typeface="微软雅黑" pitchFamily="34" charset="-122"/>
              </a:rPr>
              <a:t>Result</a:t>
            </a:r>
            <a:endParaRPr lang="zh-CN" altLang="en-US" sz="2400" b="1"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267700" y="6453903"/>
            <a:ext cx="721221" cy="273844"/>
          </a:xfrm>
        </p:spPr>
        <p:txBody>
          <a:bodyPr/>
          <a:lstStyle/>
          <a:p>
            <a:fld id="{BE9006B0-EA39-458F-BC91-65217E357A3B}" type="slidenum">
              <a:rPr lang="zh-CN" altLang="en-US" smtClean="0"/>
              <a:t>18</a:t>
            </a:fld>
            <a:endParaRPr lang="zh-CN" altLang="en-US" dirty="0"/>
          </a:p>
        </p:txBody>
      </p:sp>
      <p:pic>
        <p:nvPicPr>
          <p:cNvPr id="5" name="Picture 4"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5949" y="488322"/>
            <a:ext cx="2686050" cy="489347"/>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2465705" y="6349365"/>
            <a:ext cx="4319905" cy="483235"/>
          </a:xfrm>
          <a:prstGeom prst="rect">
            <a:avLst/>
          </a:prstGeom>
          <a:noFill/>
        </p:spPr>
        <p:txBody>
          <a:bodyPr wrap="square" rtlCol="0">
            <a:spAutoFit/>
          </a:bodyPr>
          <a:lstStyle/>
          <a:p>
            <a:r>
              <a:rPr lang="en-US" altLang="zh-CN" sz="2400" dirty="0">
                <a:latin typeface="微软雅黑" pitchFamily="34" charset="-122"/>
                <a:ea typeface="微软雅黑" pitchFamily="34" charset="-122"/>
              </a:rPr>
              <a:t>research@bingning.wang</a:t>
            </a:r>
          </a:p>
        </p:txBody>
      </p:sp>
      <p:sp>
        <p:nvSpPr>
          <p:cNvPr id="2" name="矩形 1"/>
          <p:cNvSpPr/>
          <p:nvPr/>
        </p:nvSpPr>
        <p:spPr>
          <a:xfrm>
            <a:off x="2928620" y="1383665"/>
            <a:ext cx="3120390" cy="4832350"/>
          </a:xfrm>
          <a:prstGeom prst="rect">
            <a:avLst/>
          </a:prstGeom>
          <a:noFill/>
          <a:ln>
            <a:noFill/>
          </a:ln>
        </p:spPr>
        <p:txBody>
          <a:bodyPr wrap="none" rtlCol="0" anchor="t">
            <a:spAutoFit/>
          </a:bodyPr>
          <a:lstStyle/>
          <a:p>
            <a:pPr algn="ctr"/>
            <a:r>
              <a:rPr lang="zh-CN" altLang="en-US" sz="4400" b="1">
                <a:solidFill>
                  <a:schemeClr val="accent1"/>
                </a:solidFill>
                <a:effectLst>
                  <a:outerShdw blurRad="38100" dist="25400" dir="5400000" algn="ctr" rotWithShape="0">
                    <a:srgbClr val="6E747A">
                      <a:alpha val="43000"/>
                    </a:srgbClr>
                  </a:outerShdw>
                </a:effectLst>
                <a:latin typeface="微软雅黑" charset="0"/>
                <a:ea typeface="微软雅黑" charset="0"/>
              </a:rPr>
              <a:t>谢谢</a:t>
            </a:r>
          </a:p>
          <a:p>
            <a:pPr algn="ctr"/>
            <a:r>
              <a:rPr lang="en-US" altLang="zh-CN" sz="4400" b="1">
                <a:solidFill>
                  <a:schemeClr val="accent1"/>
                </a:solidFill>
                <a:effectLst>
                  <a:outerShdw blurRad="38100" dist="25400" dir="5400000" algn="ctr" rotWithShape="0">
                    <a:srgbClr val="6E747A">
                      <a:alpha val="43000"/>
                    </a:srgbClr>
                  </a:outerShdw>
                </a:effectLst>
                <a:latin typeface="微软雅黑" charset="0"/>
                <a:ea typeface="微软雅黑" charset="0"/>
              </a:rPr>
              <a:t>Thank you</a:t>
            </a:r>
          </a:p>
          <a:p>
            <a:pPr algn="ctr"/>
            <a:r>
              <a:rPr lang="en-US" altLang="zh-CN" sz="4400" b="1">
                <a:solidFill>
                  <a:schemeClr val="accent1"/>
                </a:solidFill>
                <a:effectLst>
                  <a:outerShdw blurRad="38100" dist="25400" dir="5400000" algn="ctr" rotWithShape="0">
                    <a:srgbClr val="6E747A">
                      <a:alpha val="43000"/>
                    </a:srgbClr>
                  </a:outerShdw>
                </a:effectLst>
                <a:latin typeface="微软雅黑" charset="0"/>
                <a:ea typeface="微软雅黑" charset="0"/>
              </a:rPr>
              <a:t>ありがとう</a:t>
            </a:r>
          </a:p>
          <a:p>
            <a:pPr algn="ctr"/>
            <a:r>
              <a:rPr lang="en-US" altLang="zh-CN" sz="4400" b="1">
                <a:solidFill>
                  <a:schemeClr val="accent1"/>
                </a:solidFill>
                <a:effectLst>
                  <a:outerShdw blurRad="38100" dist="25400" dir="5400000" algn="ctr" rotWithShape="0">
                    <a:srgbClr val="6E747A">
                      <a:alpha val="43000"/>
                    </a:srgbClr>
                  </a:outerShdw>
                </a:effectLst>
                <a:latin typeface="微软雅黑" charset="0"/>
                <a:ea typeface="微软雅黑" charset="0"/>
              </a:rPr>
              <a:t>감사합니다</a:t>
            </a:r>
          </a:p>
          <a:p>
            <a:pPr algn="ctr"/>
            <a:r>
              <a:rPr lang="en-US" altLang="zh-CN" sz="4400" b="1">
                <a:solidFill>
                  <a:schemeClr val="accent1"/>
                </a:solidFill>
                <a:effectLst>
                  <a:outerShdw blurRad="38100" dist="25400" dir="5400000" algn="ctr" rotWithShape="0">
                    <a:srgbClr val="6E747A">
                      <a:alpha val="43000"/>
                    </a:srgbClr>
                  </a:outerShdw>
                </a:effectLst>
                <a:latin typeface="微软雅黑" charset="0"/>
                <a:ea typeface="微软雅黑" charset="0"/>
              </a:rPr>
              <a:t>Merci</a:t>
            </a:r>
          </a:p>
          <a:p>
            <a:pPr algn="ctr"/>
            <a:r>
              <a:rPr lang="en-US" altLang="zh-CN" sz="4400" b="1">
                <a:solidFill>
                  <a:schemeClr val="accent1"/>
                </a:solidFill>
                <a:effectLst>
                  <a:outerShdw blurRad="38100" dist="25400" dir="5400000" algn="ctr" rotWithShape="0">
                    <a:srgbClr val="6E747A">
                      <a:alpha val="43000"/>
                    </a:srgbClr>
                  </a:outerShdw>
                </a:effectLst>
                <a:latin typeface="微软雅黑" charset="0"/>
                <a:ea typeface="微软雅黑" charset="0"/>
              </a:rPr>
              <a:t>Danke</a:t>
            </a:r>
          </a:p>
          <a:p>
            <a:pPr algn="ctr"/>
            <a:r>
              <a:rPr lang="en-US" altLang="zh-CN" sz="4400" b="1">
                <a:solidFill>
                  <a:schemeClr val="accent1"/>
                </a:solidFill>
                <a:effectLst>
                  <a:outerShdw blurRad="38100" dist="25400" dir="5400000" algn="ctr" rotWithShape="0">
                    <a:srgbClr val="6E747A">
                      <a:alpha val="43000"/>
                    </a:srgbClr>
                  </a:outerShdw>
                </a:effectLst>
                <a:latin typeface="微软雅黑" charset="0"/>
                <a:ea typeface="微软雅黑" charset="0"/>
              </a:rPr>
              <a:t>شكرا</a:t>
            </a:r>
          </a:p>
        </p:txBody>
      </p:sp>
      <p:pic>
        <p:nvPicPr>
          <p:cNvPr id="8" name="图片 7"/>
          <p:cNvPicPr>
            <a:picLocks noChangeAspect="1"/>
          </p:cNvPicPr>
          <p:nvPr/>
        </p:nvPicPr>
        <p:blipFill>
          <a:blip r:embed="rId3"/>
          <a:stretch>
            <a:fillRect/>
          </a:stretch>
        </p:blipFill>
        <p:spPr>
          <a:xfrm>
            <a:off x="1999615" y="6405880"/>
            <a:ext cx="370205" cy="3702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S646">
  <a:themeElements>
    <a:clrScheme name="CS646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S646">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med" len="med"/>
          <a:tailEnd type="triangle" w="med" len="med"/>
        </a:ln>
      </a:spPr>
      <a:bodyPr vert="horz" wrap="square" lIns="92075" tIns="46038" rIns="92075" bIns="46038" numCol="1" anchor="t" anchorCtr="0" compatLnSpc="1">
        <a:spAutoFit/>
      </a:bodyPr>
      <a:lstStyle>
        <a:defPPr marL="0" marR="0" indent="0" algn="ctr" defTabSz="914400" rtl="0" eaLnBrk="0" fontAlgn="base" latinLnBrk="0" hangingPunct="0">
          <a:spcBef>
            <a:spcPct val="0"/>
          </a:spcBef>
          <a:spcAft>
            <a:spcPct val="0"/>
          </a:spcAft>
          <a:buClrTx/>
          <a:buSzTx/>
          <a:buFontTx/>
          <a:buNone/>
          <a:defRPr kumimoji="0" lang="en-US" sz="18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med" len="med"/>
          <a:tailEnd type="triangle" w="med" len="med"/>
        </a:ln>
      </a:spPr>
      <a:bodyPr vert="horz" wrap="square" lIns="92075" tIns="46038" rIns="92075" bIns="46038" numCol="1" anchor="t" anchorCtr="0" compatLnSpc="1">
        <a:spAutoFit/>
      </a:bodyPr>
      <a:lstStyle>
        <a:defPPr marL="0" marR="0" indent="0" algn="ctr" defTabSz="914400" rtl="0" eaLnBrk="0" fontAlgn="base" latinLnBrk="0" hangingPunct="0">
          <a:spcBef>
            <a:spcPct val="0"/>
          </a:spcBef>
          <a:spcAft>
            <a:spcPct val="0"/>
          </a:spcAft>
          <a:buClrTx/>
          <a:buSzTx/>
          <a:buFontTx/>
          <a:buNone/>
          <a:defRPr kumimoji="0" lang="en-US" sz="18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CS646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S646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S646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S646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S646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S646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S646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2011</Words>
  <Application>Microsoft Office PowerPoint</Application>
  <PresentationFormat>全屏显示(4:3)</PresentationFormat>
  <Paragraphs>172</Paragraphs>
  <Slides>18</Slides>
  <Notes>14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Microsoft JhengHei UI</vt:lpstr>
      <vt:lpstr>Monaco</vt:lpstr>
      <vt:lpstr>等线</vt:lpstr>
      <vt:lpstr>宋体</vt:lpstr>
      <vt:lpstr>微软雅黑</vt:lpstr>
      <vt:lpstr>Arial</vt:lpstr>
      <vt:lpstr>Book Antiqua</vt:lpstr>
      <vt:lpstr>Calibri</vt:lpstr>
      <vt:lpstr>Cambria Math</vt:lpstr>
      <vt:lpstr>Times New Roman</vt:lpstr>
      <vt:lpstr>CS646</vt:lpstr>
      <vt:lpstr>Employing External Rich Knowledge for Machine Comprehension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benywon</dc:creator>
  <cp:lastModifiedBy>won beny</cp:lastModifiedBy>
  <cp:revision>485</cp:revision>
  <dcterms:created xsi:type="dcterms:W3CDTF">2016-05-18T09:23:00Z</dcterms:created>
  <dcterms:modified xsi:type="dcterms:W3CDTF">2016-07-13T11:16:55Z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2052-10.1.0.5803</vt:lpwstr>
  </property>
</Properties>
</file>