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5" r:id="rId9"/>
    <p:sldId id="266" r:id="rId10"/>
    <p:sldId id="262" r:id="rId11"/>
    <p:sldId id="263" r:id="rId12"/>
    <p:sldId id="267" r:id="rId13"/>
    <p:sldId id="268" r:id="rId14"/>
    <p:sldId id="273" r:id="rId15"/>
    <p:sldId id="281" r:id="rId16"/>
    <p:sldId id="270" r:id="rId17"/>
    <p:sldId id="269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80" r:id="rId26"/>
    <p:sldId id="27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0"/>
    <p:restoredTop sz="94686"/>
  </p:normalViewPr>
  <p:slideViewPr>
    <p:cSldViewPr snapToGrid="0" snapToObjects="1">
      <p:cViewPr>
        <p:scale>
          <a:sx n="90" d="100"/>
          <a:sy n="90" d="100"/>
        </p:scale>
        <p:origin x="368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3F0058-12C2-C843-A7D4-A374EA62E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BF524E7-05E7-1244-93D8-A847BE0E7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106613-2BA3-8C4A-936C-849EB64D3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A3A74C-E2DA-8C47-996E-14F2E521A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414E5F-DD47-FA42-9A46-F3B7B9C0D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187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7DD4D9-B815-8D46-A6DB-47E65120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09BCD-20C1-024C-AEA8-96A2A1423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65F046-A7E1-F248-8314-511042A8F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3FDB9-378B-0040-8135-A676B5C8B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9C7B16-EB2B-9541-BBFD-CE4459F2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334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BDD3F3-E0B2-E641-B174-FB3B71C3F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5519500-A85D-0F44-B8FC-BBAD12CE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9F20D2-43B8-C349-BBF8-E087A0DCA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3C57B3-1C8B-3847-990A-6C3D60BB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A3AAF8-FE7D-1841-8162-FFFE8E9C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280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2DCED4-F0A0-874B-98F1-3C1CD16E4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99C070-EB22-FA45-A318-F1D3C30B4D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589158-4EE2-F04A-A3E5-81EFFDF86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E7304C-B2DE-044D-8EDA-CA968F77C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906A02-897B-964B-8178-9525D6E8B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B4319B-D66D-1544-A74E-94A9E33F3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145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5EFA70-B101-494B-86AC-B36C2508D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47312F-5BCB-044B-9406-40E5E7AA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7A9443-9728-DC42-8A5D-40E8FC3FB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943A202-D607-424E-9456-41D0BCDD0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FDB3A8D-03D7-4844-9D18-A87AE5916A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F7A4A75-FE1D-FE46-8BEC-844030CD1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8B5EB3E-3259-9944-B6FB-55BD84CA4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C3F892B-552D-D840-8273-1442F22F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3989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0E7CF5-5766-9847-AD5A-D1B0D847A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FC52A86-D95F-3448-9228-1DDE2AA7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8C3157-F549-1546-AF62-EB5E6C21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A6A09FB-7FCA-AA4E-9492-5738EC96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560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13EFF86-6CC3-704B-9A63-8436054C4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2735D86-325D-CC49-8D27-2C099FD8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43D4CD-EFA7-6B47-A3A9-8E0E2AC5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568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3CEDF2-F1FB-FD4E-B662-61F93B98E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E7DAA1-44D6-324B-8F1C-27451463B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B9DB7-AF85-914C-8012-1A697E19C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DD229D-F8C1-084D-9794-2FCC1A54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603579-F7F7-8D4C-96B4-D87E83584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CF6C5F-8560-D545-80EA-62E71A108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359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EE7A6-E833-2B46-95D2-5FC285916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D68B01A-6713-BA48-9044-1DA630BF3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24D5BD-3360-5E41-ACDC-ACDDB2D4B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483941-3D93-5745-9CAE-A95B991B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6D5841-7E04-AD4D-8901-D46A4FB0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8E4CE6-EBC8-2F4D-923C-8D1189C9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376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907DE-759D-6F48-87D8-FB368A1E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1E666E-8585-304B-8AC6-404C021D1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F8BAEB-C2FD-2042-8637-8D7D8235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5439F3-B1CC-0646-84F5-ADC0E588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3434E-2BAA-2344-9260-5AB0205C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944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F4FA0EB-F66E-0B4C-9E5E-F1B4CBE723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852DFE1-F593-D141-81A4-33A5C8C76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03C747-BC97-2743-B5F1-D2AAD4D7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E7116A-5089-6B45-A802-43353CDF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FA09C7-F8FE-6E4E-99D4-92EF6DC6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732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A40487B-8ED8-8743-82F2-DF2DE66A0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941931-DC01-724A-9645-AD1FCCC1A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A1D157-009E-CB45-88B3-09180A6711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16CB3-685A-F545-958F-848F86E5B2DB}" type="datetimeFigureOut">
              <a:rPr kumimoji="1" lang="zh-CN" altLang="en-US" smtClean="0"/>
              <a:t>2019/9/20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385716-D84C-A849-8449-3252AC4AE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2086DB-0F28-2047-961D-CA26DB3BD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A099-C684-9949-B1FF-5B29BA378F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085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s.rochester.edu/nlp/rocstories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6A3E8E5-1977-514B-9F18-A1D2B94158E2}"/>
              </a:ext>
            </a:extLst>
          </p:cNvPr>
          <p:cNvSpPr/>
          <p:nvPr/>
        </p:nvSpPr>
        <p:spPr>
          <a:xfrm>
            <a:off x="914400" y="743699"/>
            <a:ext cx="104729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4400" dirty="0">
                <a:effectLst/>
                <a:latin typeface="Helvetica" pitchFamily="2" charset="0"/>
              </a:rPr>
              <a:t>Unsupervised Story Comprehension </a:t>
            </a:r>
          </a:p>
          <a:p>
            <a:pPr algn="ctr"/>
            <a:r>
              <a:rPr lang="en" altLang="zh-CN" sz="4400" dirty="0">
                <a:effectLst/>
                <a:latin typeface="Helvetica" pitchFamily="2" charset="0"/>
              </a:rPr>
              <a:t>with </a:t>
            </a:r>
          </a:p>
          <a:p>
            <a:pPr algn="ctr"/>
            <a:r>
              <a:rPr lang="en" altLang="zh-CN" sz="4400" dirty="0">
                <a:effectLst/>
                <a:latin typeface="Helvetica" pitchFamily="2" charset="0"/>
              </a:rPr>
              <a:t>Hierarchical</a:t>
            </a:r>
            <a:r>
              <a:rPr lang="zh-CN" altLang="en-US" sz="4400" dirty="0">
                <a:effectLst/>
                <a:latin typeface="Helvetica" pitchFamily="2" charset="0"/>
              </a:rPr>
              <a:t> </a:t>
            </a:r>
            <a:r>
              <a:rPr lang="en" altLang="zh-CN" sz="4400" dirty="0">
                <a:effectLst/>
                <a:latin typeface="Helvetica" pitchFamily="2" charset="0"/>
              </a:rPr>
              <a:t>Encoder-Decoder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BF4285-17F7-D844-9571-144C1859EB84}"/>
              </a:ext>
            </a:extLst>
          </p:cNvPr>
          <p:cNvSpPr/>
          <p:nvPr/>
        </p:nvSpPr>
        <p:spPr>
          <a:xfrm>
            <a:off x="1560576" y="3615129"/>
            <a:ext cx="9375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2000" dirty="0" err="1">
                <a:effectLst/>
                <a:latin typeface="Helvetica" pitchFamily="2" charset="0"/>
              </a:rPr>
              <a:t>Bingning</a:t>
            </a:r>
            <a:r>
              <a:rPr lang="en" altLang="zh-CN" sz="2000" dirty="0">
                <a:effectLst/>
                <a:latin typeface="Helvetica" pitchFamily="2" charset="0"/>
              </a:rPr>
              <a:t> Wang, </a:t>
            </a:r>
            <a:r>
              <a:rPr lang="zh-CN" altLang="en-US" sz="2000" dirty="0">
                <a:latin typeface="Helvetica" pitchFamily="2" charset="0"/>
              </a:rPr>
              <a:t> </a:t>
            </a:r>
            <a:r>
              <a:rPr lang="en" altLang="zh-CN" sz="2000" dirty="0">
                <a:effectLst/>
                <a:latin typeface="Helvetica" pitchFamily="2" charset="0"/>
              </a:rPr>
              <a:t>Kang Liu, </a:t>
            </a:r>
            <a:r>
              <a:rPr lang="en" altLang="zh-CN" sz="2000" dirty="0" err="1">
                <a:effectLst/>
                <a:latin typeface="Helvetica" pitchFamily="2" charset="0"/>
              </a:rPr>
              <a:t>Zhixing</a:t>
            </a:r>
            <a:r>
              <a:rPr lang="en" altLang="zh-CN" sz="2000" dirty="0">
                <a:effectLst/>
                <a:latin typeface="Helvetica" pitchFamily="2" charset="0"/>
              </a:rPr>
              <a:t> Tian, Jun Zhao</a:t>
            </a:r>
            <a:r>
              <a:rPr lang="en-US" altLang="zh-CN" sz="2000" dirty="0">
                <a:effectLst/>
                <a:latin typeface="Helvetica" pitchFamily="2" charset="0"/>
              </a:rPr>
              <a:t>,</a:t>
            </a:r>
            <a:r>
              <a:rPr lang="zh-CN" altLang="en-US" sz="2000" dirty="0">
                <a:effectLst/>
                <a:latin typeface="Helvetica" pitchFamily="2" charset="0"/>
              </a:rPr>
              <a:t> </a:t>
            </a:r>
            <a:endParaRPr lang="en-US" altLang="zh-CN" sz="2000" dirty="0">
              <a:effectLst/>
              <a:latin typeface="Helvetica" pitchFamily="2" charset="0"/>
            </a:endParaRPr>
          </a:p>
          <a:p>
            <a:pPr algn="ctr"/>
            <a:r>
              <a:rPr lang="en" altLang="zh-CN" sz="2000" dirty="0">
                <a:effectLst/>
                <a:latin typeface="Helvetica" pitchFamily="2" charset="0"/>
              </a:rPr>
              <a:t>Ting Yao, Qi Zhang, </a:t>
            </a:r>
            <a:r>
              <a:rPr lang="en" altLang="zh-CN" sz="2000" dirty="0" err="1">
                <a:effectLst/>
                <a:latin typeface="Helvetica" pitchFamily="2" charset="0"/>
              </a:rPr>
              <a:t>Jingfang</a:t>
            </a:r>
            <a:r>
              <a:rPr lang="en" altLang="zh-CN" sz="2000" dirty="0">
                <a:effectLst/>
                <a:latin typeface="Helvetica" pitchFamily="2" charset="0"/>
              </a:rPr>
              <a:t> Xu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D8F9A7-60C9-1C44-BCDF-CD2992B8551D}"/>
              </a:ext>
            </a:extLst>
          </p:cNvPr>
          <p:cNvSpPr txBox="1"/>
          <p:nvPr/>
        </p:nvSpPr>
        <p:spPr>
          <a:xfrm>
            <a:off x="4695551" y="4522619"/>
            <a:ext cx="280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/>
              <a:t>NLPR,</a:t>
            </a:r>
            <a:r>
              <a:rPr kumimoji="1" lang="zh-CN" altLang="en-US" dirty="0"/>
              <a:t> </a:t>
            </a:r>
            <a:r>
              <a:rPr kumimoji="1" lang="en-US" altLang="zh-CN" dirty="0"/>
              <a:t>CASIA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Sogou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Inc.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F13D3E1-50AD-4F43-BC27-AD91EC08B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56" y="5778674"/>
            <a:ext cx="2227580" cy="106996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71934C9-1306-7242-8FF5-FBA9BA8EA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839" y="5978277"/>
            <a:ext cx="2631841" cy="67076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816BB93-0567-444E-90F1-4AC871C02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535" y="5978277"/>
            <a:ext cx="4368165" cy="51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8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0105EE5-D213-DD47-A4A5-5B5B603D5AD9}"/>
              </a:ext>
            </a:extLst>
          </p:cNvPr>
          <p:cNvSpPr txBox="1"/>
          <p:nvPr/>
        </p:nvSpPr>
        <p:spPr>
          <a:xfrm>
            <a:off x="109728" y="36576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/>
              <a:t>Introduction</a:t>
            </a:r>
            <a:endParaRPr kumimoji="1" lang="zh-CN" altLang="en-US" sz="4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116507-6629-C04C-8D6E-23CDF90B9951}"/>
              </a:ext>
            </a:extLst>
          </p:cNvPr>
          <p:cNvSpPr txBox="1"/>
          <p:nvPr/>
        </p:nvSpPr>
        <p:spPr>
          <a:xfrm>
            <a:off x="3187192" y="959881"/>
            <a:ext cx="6998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Story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comprehension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(SCT</a:t>
            </a:r>
            <a:r>
              <a:rPr kumimoji="1" lang="en-US" altLang="zh-CN" sz="2800" baseline="30000" dirty="0"/>
              <a:t>1</a:t>
            </a:r>
            <a:r>
              <a:rPr kumimoji="1" lang="en-US" altLang="zh-CN" sz="2800" dirty="0"/>
              <a:t>)</a:t>
            </a:r>
            <a:endParaRPr kumimoji="1" lang="zh-CN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FBF0844-DECB-AE4A-A27B-38211B5DA6D8}"/>
              </a:ext>
            </a:extLst>
          </p:cNvPr>
          <p:cNvSpPr/>
          <p:nvPr/>
        </p:nvSpPr>
        <p:spPr>
          <a:xfrm>
            <a:off x="1732251" y="2077144"/>
            <a:ext cx="7192294" cy="29238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had a young puppy.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puppy loved to play catch with Bob.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Of course, the puppy grew into a dog.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dog grew old and could no longer play catch.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+mj-lt"/>
              <a:buAutoNum type="arabicPeriod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was very happy about this.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This made Bob sad.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74B887-1CAD-F744-B75A-1FA1D3E98FDD}"/>
              </a:ext>
            </a:extLst>
          </p:cNvPr>
          <p:cNvSpPr/>
          <p:nvPr/>
        </p:nvSpPr>
        <p:spPr>
          <a:xfrm>
            <a:off x="316992" y="6557410"/>
            <a:ext cx="120578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1)</a:t>
            </a:r>
            <a:r>
              <a:rPr lang="zh-CN" altLang="en-U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altLang="zh-CN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Mostafazadeh</a:t>
            </a:r>
            <a:r>
              <a:rPr lang="en" altLang="zh-CN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Nasrin, et al. "A Corpus and Cloze Evaluation for Deeper Understanding of Commonsense Stories." </a:t>
            </a:r>
            <a:r>
              <a:rPr lang="en" altLang="zh-CN" sz="13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NAACL-HLT</a:t>
            </a:r>
            <a:r>
              <a:rPr lang="en" altLang="zh-CN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2016.</a:t>
            </a:r>
            <a:endParaRPr lang="zh-CN" altLang="en-US" sz="13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7EEDCF-B6BB-2B4A-910A-01A74D9276F6}"/>
              </a:ext>
            </a:extLst>
          </p:cNvPr>
          <p:cNvSpPr/>
          <p:nvPr/>
        </p:nvSpPr>
        <p:spPr>
          <a:xfrm>
            <a:off x="1536193" y="2035064"/>
            <a:ext cx="7693152" cy="31475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</a:t>
            </a:r>
            <a:endParaRPr lang="zh-CN" altLang="en-US" dirty="0"/>
          </a:p>
        </p:txBody>
      </p:sp>
      <p:cxnSp>
        <p:nvCxnSpPr>
          <p:cNvPr id="8" name="直接连接符 12">
            <a:extLst>
              <a:ext uri="{FF2B5EF4-FFF2-40B4-BE49-F238E27FC236}">
                <a16:creationId xmlns:a16="http://schemas.microsoft.com/office/drawing/2014/main" id="{A104E001-3E0A-A74C-8219-C77AA5B6AE85}"/>
              </a:ext>
            </a:extLst>
          </p:cNvPr>
          <p:cNvCxnSpPr/>
          <p:nvPr/>
        </p:nvCxnSpPr>
        <p:spPr>
          <a:xfrm>
            <a:off x="7461250" y="8173258"/>
            <a:ext cx="54483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12">
            <a:extLst>
              <a:ext uri="{FF2B5EF4-FFF2-40B4-BE49-F238E27FC236}">
                <a16:creationId xmlns:a16="http://schemas.microsoft.com/office/drawing/2014/main" id="{9E44222A-4D3F-0E45-8A78-ADB136F0F2F9}"/>
              </a:ext>
            </a:extLst>
          </p:cNvPr>
          <p:cNvCxnSpPr/>
          <p:nvPr/>
        </p:nvCxnSpPr>
        <p:spPr>
          <a:xfrm>
            <a:off x="7613650" y="8325658"/>
            <a:ext cx="54483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>
            <a:extLst>
              <a:ext uri="{FF2B5EF4-FFF2-40B4-BE49-F238E27FC236}">
                <a16:creationId xmlns:a16="http://schemas.microsoft.com/office/drawing/2014/main" id="{4C210848-0083-8D4F-81A1-9E5C8708AF84}"/>
              </a:ext>
            </a:extLst>
          </p:cNvPr>
          <p:cNvCxnSpPr>
            <a:cxnSpLocks/>
          </p:cNvCxnSpPr>
          <p:nvPr/>
        </p:nvCxnSpPr>
        <p:spPr>
          <a:xfrm>
            <a:off x="1799590" y="3916250"/>
            <a:ext cx="725906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D329BD33-E983-AB48-8D71-07CF9D9403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37" y="4581117"/>
            <a:ext cx="405439" cy="40543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59400A2-857B-0448-B8EB-88563786C968}"/>
              </a:ext>
            </a:extLst>
          </p:cNvPr>
          <p:cNvSpPr txBox="1"/>
          <p:nvPr/>
        </p:nvSpPr>
        <p:spPr>
          <a:xfrm>
            <a:off x="7343708" y="2035064"/>
            <a:ext cx="1817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0070C0"/>
                </a:solidFill>
              </a:rPr>
              <a:t>Context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4C0E87-8310-DB46-94A6-6C963680B920}"/>
              </a:ext>
            </a:extLst>
          </p:cNvPr>
          <p:cNvSpPr txBox="1"/>
          <p:nvPr/>
        </p:nvSpPr>
        <p:spPr>
          <a:xfrm>
            <a:off x="6620256" y="3994002"/>
            <a:ext cx="2609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Candidate Target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623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2C0AD610-6DDA-9346-8C98-362A2E799857}"/>
              </a:ext>
            </a:extLst>
          </p:cNvPr>
          <p:cNvSpPr/>
          <p:nvPr/>
        </p:nvSpPr>
        <p:spPr>
          <a:xfrm>
            <a:off x="2359731" y="646452"/>
            <a:ext cx="9178603" cy="2944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</a:t>
            </a:r>
            <a:r>
              <a:rPr lang="en-US" altLang="zh-CN" sz="2400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had a young puppy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.</a:t>
            </a:r>
          </a:p>
          <a:p>
            <a:pPr marL="457200" indent="-457200">
              <a:lnSpc>
                <a:spcPct val="200000"/>
              </a:lnSpc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puppy loved to </a:t>
            </a:r>
            <a:r>
              <a:rPr lang="en-US" altLang="zh-CN" sz="2400" dirty="0">
                <a:solidFill>
                  <a:srgbClr val="00B050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play catch with Bob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.</a:t>
            </a:r>
          </a:p>
          <a:p>
            <a:pPr marL="457200" indent="-457200">
              <a:lnSpc>
                <a:spcPct val="200000"/>
              </a:lnSpc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Of course, the puppy grew into a dog.</a:t>
            </a:r>
          </a:p>
          <a:p>
            <a:pPr marL="457200" indent="-457200">
              <a:lnSpc>
                <a:spcPct val="200000"/>
              </a:lnSpc>
              <a:buFont typeface="+mj-ea"/>
              <a:buAutoNum type="circleNumDbPlain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</a:t>
            </a: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dog grew old and could no longer play catch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.</a:t>
            </a:r>
            <a:endParaRPr lang="en-US" altLang="zh-CN" sz="2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5B3E8DE-0C34-ED46-8DB2-F71EAC1FDC11}"/>
              </a:ext>
            </a:extLst>
          </p:cNvPr>
          <p:cNvSpPr/>
          <p:nvPr/>
        </p:nvSpPr>
        <p:spPr>
          <a:xfrm>
            <a:off x="1639824" y="428371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was very happy about this.	This made Bob sad.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756CFC6-5A6A-994E-9B7E-50102025695B}"/>
              </a:ext>
            </a:extLst>
          </p:cNvPr>
          <p:cNvCxnSpPr/>
          <p:nvPr/>
        </p:nvCxnSpPr>
        <p:spPr>
          <a:xfrm>
            <a:off x="5425440" y="1340930"/>
            <a:ext cx="536448" cy="402336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946EED10-90BA-F74D-86DC-60C936DC69F3}"/>
              </a:ext>
            </a:extLst>
          </p:cNvPr>
          <p:cNvCxnSpPr>
            <a:cxnSpLocks/>
          </p:cNvCxnSpPr>
          <p:nvPr/>
        </p:nvCxnSpPr>
        <p:spPr>
          <a:xfrm flipH="1">
            <a:off x="6059424" y="2118618"/>
            <a:ext cx="158496" cy="103892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7D10DD29-DD72-4948-B59C-C518CCE95FD4}"/>
              </a:ext>
            </a:extLst>
          </p:cNvPr>
          <p:cNvCxnSpPr>
            <a:cxnSpLocks/>
          </p:cNvCxnSpPr>
          <p:nvPr/>
        </p:nvCxnSpPr>
        <p:spPr>
          <a:xfrm>
            <a:off x="6352032" y="3590784"/>
            <a:ext cx="1042416" cy="865923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973ED139-0F08-A944-B281-91815B252B32}"/>
              </a:ext>
            </a:extLst>
          </p:cNvPr>
          <p:cNvSpPr txBox="1"/>
          <p:nvPr/>
        </p:nvSpPr>
        <p:spPr>
          <a:xfrm>
            <a:off x="1789176" y="5047709"/>
            <a:ext cx="8857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" altLang="zh-CN" sz="2400" dirty="0"/>
              <a:t>each story is made up of 5 highly recapitulative sentences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" altLang="zh-CN" sz="2400" dirty="0"/>
              <a:t>captures a rich set of causal and temporal relations between</a:t>
            </a:r>
            <a:r>
              <a:rPr lang="zh-CN" altLang="en-US" sz="2400" dirty="0"/>
              <a:t> </a:t>
            </a:r>
            <a:r>
              <a:rPr lang="en" altLang="zh-CN" sz="2400" dirty="0"/>
              <a:t>daily events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400" dirty="0"/>
              <a:t>Requiring</a:t>
            </a:r>
            <a:r>
              <a:rPr lang="zh-CN" altLang="en-US" sz="2400" dirty="0"/>
              <a:t> </a:t>
            </a:r>
            <a:r>
              <a:rPr lang="en-US" altLang="zh-CN" sz="2400" dirty="0"/>
              <a:t>commonsense</a:t>
            </a:r>
            <a:r>
              <a:rPr lang="zh-CN" altLang="en-US" sz="2400" dirty="0"/>
              <a:t> </a:t>
            </a:r>
            <a:r>
              <a:rPr lang="en-US" altLang="zh-CN" sz="2400" dirty="0"/>
              <a:t>reasoning</a:t>
            </a:r>
            <a:endParaRPr lang="en" altLang="zh-CN" sz="2400" dirty="0"/>
          </a:p>
          <a:p>
            <a:pPr marL="285750" indent="-285750">
              <a:buFont typeface="Wingdings" pitchFamily="2" charset="2"/>
              <a:buChar char="Ø"/>
            </a:pPr>
            <a:endParaRPr lang="en" altLang="zh-CN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156C0F0-AE62-4040-9F99-DA4FFBECF80E}"/>
              </a:ext>
            </a:extLst>
          </p:cNvPr>
          <p:cNvSpPr txBox="1"/>
          <p:nvPr/>
        </p:nvSpPr>
        <p:spPr>
          <a:xfrm>
            <a:off x="109728" y="36576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/>
              <a:t>Introduction</a:t>
            </a:r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72037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0DC1A84-597E-F342-9E71-FE4BF23D4B10}"/>
              </a:ext>
            </a:extLst>
          </p:cNvPr>
          <p:cNvSpPr txBox="1"/>
          <p:nvPr/>
        </p:nvSpPr>
        <p:spPr>
          <a:xfrm>
            <a:off x="109728" y="36576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/>
              <a:t>Problem:</a:t>
            </a:r>
            <a:endParaRPr kumimoji="1" lang="zh-CN" altLang="en-US" sz="4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ADCA3D2-60D9-6A44-9B53-DFD9D1325DD2}"/>
              </a:ext>
            </a:extLst>
          </p:cNvPr>
          <p:cNvSpPr txBox="1"/>
          <p:nvPr/>
        </p:nvSpPr>
        <p:spPr>
          <a:xfrm>
            <a:off x="1016000" y="990600"/>
            <a:ext cx="10680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abundant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stories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are</a:t>
            </a:r>
            <a:r>
              <a:rPr kumimoji="1" lang="zh-CN" altLang="en-US" sz="2800" dirty="0"/>
              <a:t> </a:t>
            </a:r>
            <a:r>
              <a:rPr kumimoji="1" lang="en-US" altLang="zh-CN" sz="2800" b="1" dirty="0"/>
              <a:t>unlabeled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containing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no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negative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target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sentence</a:t>
            </a:r>
            <a:endParaRPr kumimoji="1" lang="zh-CN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A13285-B112-5F41-8DC7-DDEBF977745D}"/>
              </a:ext>
            </a:extLst>
          </p:cNvPr>
          <p:cNvSpPr/>
          <p:nvPr/>
        </p:nvSpPr>
        <p:spPr>
          <a:xfrm>
            <a:off x="659665" y="2404831"/>
            <a:ext cx="4228856" cy="2862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Dakota was a senior in high school with mediocre grades. 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Dakota filled out an application to his local college. 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He waited for a letter of reply from the college. 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One day he went to the mailbox and found a thin envelope. 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He opened the envelope and was disappointed he hadn</a:t>
            </a:r>
            <a:r>
              <a:rPr lang="en-US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'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 been accepted.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88B4F74-9F90-2940-A19C-2458C280F90E}"/>
              </a:ext>
            </a:extLst>
          </p:cNvPr>
          <p:cNvSpPr/>
          <p:nvPr/>
        </p:nvSpPr>
        <p:spPr>
          <a:xfrm>
            <a:off x="5298827" y="2681830"/>
            <a:ext cx="4126523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Maxine usually hates to shave her legs.</a:t>
            </a:r>
          </a:p>
          <a:p>
            <a:pPr marL="457200" indent="-457200">
              <a:buFont typeface="+mj-lt"/>
              <a:buAutoNum type="arabicPeriod"/>
            </a:pPr>
            <a:r>
              <a:rPr lang="en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She doesn't like the feeling of using a razor.</a:t>
            </a:r>
          </a:p>
          <a:p>
            <a:pPr marL="457200" indent="-457200">
              <a:buFont typeface="+mj-lt"/>
              <a:buAutoNum type="arabicPeriod"/>
            </a:pPr>
            <a:r>
              <a:rPr lang="en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One night Maxine has a big date and decides to wear a dress.</a:t>
            </a:r>
          </a:p>
          <a:p>
            <a:pPr marL="457200" indent="-457200">
              <a:buFont typeface="+mj-lt"/>
              <a:buAutoNum type="arabicPeriod"/>
            </a:pPr>
            <a:r>
              <a:rPr lang="en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She shaves her legs for the occasion.</a:t>
            </a:r>
          </a:p>
          <a:p>
            <a:pPr marL="457200" indent="-457200">
              <a:buFont typeface="+mj-lt"/>
              <a:buAutoNum type="arabicPeriod"/>
            </a:pPr>
            <a:r>
              <a:rPr lang="en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Maxine gets laser removal next time.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3A7AFC-C069-6D41-80A4-7CF1168AF4B9}"/>
              </a:ext>
            </a:extLst>
          </p:cNvPr>
          <p:cNvSpPr txBox="1"/>
          <p:nvPr/>
        </p:nvSpPr>
        <p:spPr>
          <a:xfrm>
            <a:off x="9270852" y="3466660"/>
            <a:ext cx="225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b="1" dirty="0"/>
              <a:t>……</a:t>
            </a:r>
            <a:endParaRPr kumimoji="1" lang="zh-CN" altLang="en-US" sz="28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5A64F7-CFC8-C94C-B099-D648AB5BB7AA}"/>
              </a:ext>
            </a:extLst>
          </p:cNvPr>
          <p:cNvSpPr txBox="1"/>
          <p:nvPr/>
        </p:nvSpPr>
        <p:spPr>
          <a:xfrm>
            <a:off x="1347520" y="5686800"/>
            <a:ext cx="9378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n"/>
            </a:pPr>
            <a:r>
              <a:rPr kumimoji="1" lang="en-US" altLang="zh-CN" sz="2000" b="1" dirty="0"/>
              <a:t>The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absence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of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the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negative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example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makes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the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discriminative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learning,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which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is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dominant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in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current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machine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learning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and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deep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learning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systems,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impossible.</a:t>
            </a:r>
            <a:endParaRPr kumimoji="1"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6559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70DC1A84-597E-F342-9E71-FE4BF23D4B10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Traditional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Methods:</a:t>
            </a:r>
            <a:endParaRPr kumimoji="1" lang="zh-CN" altLang="en-US" sz="4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1BBB2D4-A229-B048-9A21-FD9E41938352}"/>
              </a:ext>
            </a:extLst>
          </p:cNvPr>
          <p:cNvSpPr txBox="1"/>
          <p:nvPr/>
        </p:nvSpPr>
        <p:spPr>
          <a:xfrm>
            <a:off x="5287458" y="123111"/>
            <a:ext cx="735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Script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learning:</a:t>
            </a:r>
            <a:endParaRPr kumimoji="1" lang="zh-CN" altLang="en-US" sz="32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C8C648F-B8EB-894C-A943-6CC1D39C8C2A}"/>
              </a:ext>
            </a:extLst>
          </p:cNvPr>
          <p:cNvSpPr/>
          <p:nvPr/>
        </p:nvSpPr>
        <p:spPr>
          <a:xfrm>
            <a:off x="953365" y="971203"/>
            <a:ext cx="106335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CN" sz="2800" dirty="0"/>
              <a:t>a type of model that process</a:t>
            </a:r>
            <a:r>
              <a:rPr lang="zh-CN" altLang="en-US" sz="2800" dirty="0"/>
              <a:t> </a:t>
            </a:r>
            <a:r>
              <a:rPr lang="en" altLang="zh-CN" sz="2800" dirty="0"/>
              <a:t>the temporally ordered sequences of symbolically</a:t>
            </a:r>
            <a:r>
              <a:rPr lang="zh-CN" altLang="en-US" sz="2800" dirty="0"/>
              <a:t> </a:t>
            </a:r>
            <a:r>
              <a:rPr lang="en" altLang="zh-CN" sz="2800" dirty="0"/>
              <a:t>structured events and try to predict the future</a:t>
            </a:r>
            <a:r>
              <a:rPr lang="zh-CN" altLang="en-US" sz="2800" dirty="0"/>
              <a:t> </a:t>
            </a:r>
            <a:r>
              <a:rPr lang="en" altLang="zh-CN" sz="2800" dirty="0"/>
              <a:t>events.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93BA17-B068-3C41-8D13-D147FD48CCC1}"/>
              </a:ext>
            </a:extLst>
          </p:cNvPr>
          <p:cNvSpPr/>
          <p:nvPr/>
        </p:nvSpPr>
        <p:spPr>
          <a:xfrm>
            <a:off x="5791271" y="6273225"/>
            <a:ext cx="34147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This made Bob sad.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9A1DF73-D81A-A949-9AD0-C32CB4F37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90" y="3673570"/>
            <a:ext cx="2211041" cy="2211041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2BDF8348-3547-CC45-8ABF-F64ECD7F63DA}"/>
              </a:ext>
            </a:extLst>
          </p:cNvPr>
          <p:cNvGrpSpPr/>
          <p:nvPr/>
        </p:nvGrpSpPr>
        <p:grpSpPr>
          <a:xfrm>
            <a:off x="3315178" y="2691034"/>
            <a:ext cx="7282816" cy="3277780"/>
            <a:chOff x="3303122" y="2440632"/>
            <a:chExt cx="7282816" cy="327778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67DAE71-F668-7D4B-A1E3-6201D12441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2772" r="3322" b="15521"/>
            <a:stretch/>
          </p:blipFill>
          <p:spPr>
            <a:xfrm>
              <a:off x="3303122" y="2440632"/>
              <a:ext cx="7282816" cy="3193577"/>
            </a:xfrm>
            <a:prstGeom prst="rect">
              <a:avLst/>
            </a:prstGeom>
          </p:spPr>
        </p:pic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5D0DADBF-D9EB-DF47-AFC1-A93C9D69774F}"/>
                </a:ext>
              </a:extLst>
            </p:cNvPr>
            <p:cNvCxnSpPr>
              <a:cxnSpLocks/>
            </p:cNvCxnSpPr>
            <p:nvPr/>
          </p:nvCxnSpPr>
          <p:spPr>
            <a:xfrm>
              <a:off x="6979710" y="4564062"/>
              <a:ext cx="0" cy="115435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FDC9C36-9CAE-F245-8822-9097B389B295}"/>
                </a:ext>
              </a:extLst>
            </p:cNvPr>
            <p:cNvSpPr/>
            <p:nvPr/>
          </p:nvSpPr>
          <p:spPr>
            <a:xfrm>
              <a:off x="4210982" y="3017973"/>
              <a:ext cx="5537456" cy="19389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latin typeface="Calibri" panose="020F0502020204030204" pitchFamily="34" charset="0"/>
                  <a:ea typeface="微软雅黑" panose="020B0503020204020204" charset="-122"/>
                  <a:cs typeface="Calibri" panose="020F0502020204030204" pitchFamily="34" charset="0"/>
                </a:rPr>
                <a:t>Bob had a young puppy.</a:t>
              </a:r>
            </a:p>
            <a:p>
              <a:pPr algn="ctr"/>
              <a:r>
                <a:rPr lang="en-US" altLang="zh-CN" sz="2400" dirty="0">
                  <a:latin typeface="Calibri" panose="020F0502020204030204" pitchFamily="34" charset="0"/>
                  <a:ea typeface="微软雅黑" panose="020B0503020204020204" charset="-122"/>
                  <a:cs typeface="Calibri" panose="020F0502020204030204" pitchFamily="34" charset="0"/>
                </a:rPr>
                <a:t>The puppy loved to play catch with Bob.</a:t>
              </a:r>
            </a:p>
            <a:p>
              <a:pPr algn="ctr"/>
              <a:r>
                <a:rPr lang="en-US" altLang="zh-CN" sz="2400" dirty="0">
                  <a:latin typeface="Calibri" panose="020F0502020204030204" pitchFamily="34" charset="0"/>
                  <a:ea typeface="微软雅黑" panose="020B0503020204020204" charset="-122"/>
                  <a:cs typeface="Calibri" panose="020F0502020204030204" pitchFamily="34" charset="0"/>
                </a:rPr>
                <a:t>Of course, the puppy grew into a dog.</a:t>
              </a:r>
            </a:p>
            <a:p>
              <a:pPr algn="ctr"/>
              <a:r>
                <a:rPr lang="en-US" altLang="zh-CN" sz="2400" dirty="0">
                  <a:latin typeface="Calibri" panose="020F0502020204030204" pitchFamily="34" charset="0"/>
                  <a:ea typeface="微软雅黑" panose="020B0503020204020204" charset="-122"/>
                  <a:cs typeface="Calibri" panose="020F0502020204030204" pitchFamily="34" charset="0"/>
                </a:rPr>
                <a:t>The dog grew old and could no longer play catch.</a:t>
              </a:r>
              <a:endParaRPr lang="en-US" altLang="zh-CN" sz="2400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286F5329-FE0D-2C4E-AFEB-3F60F5FD4A32}"/>
              </a:ext>
            </a:extLst>
          </p:cNvPr>
          <p:cNvSpPr txBox="1"/>
          <p:nvPr/>
        </p:nvSpPr>
        <p:spPr>
          <a:xfrm>
            <a:off x="3716811" y="2645970"/>
            <a:ext cx="2074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accent2">
                    <a:lumMod val="75000"/>
                  </a:schemeClr>
                </a:solidFill>
              </a:rPr>
              <a:t>plot</a:t>
            </a:r>
            <a:endParaRPr kumimoji="1" lang="zh-CN" alt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0758626-61BA-B44F-A957-2E64CBAFDACF}"/>
              </a:ext>
            </a:extLst>
          </p:cNvPr>
          <p:cNvSpPr txBox="1"/>
          <p:nvPr/>
        </p:nvSpPr>
        <p:spPr>
          <a:xfrm>
            <a:off x="3716811" y="6150114"/>
            <a:ext cx="2074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accent2">
                    <a:lumMod val="75000"/>
                  </a:schemeClr>
                </a:solidFill>
              </a:rPr>
              <a:t>ending</a:t>
            </a:r>
            <a:endParaRPr kumimoji="1" lang="zh-CN" alt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807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70DC1A84-597E-F342-9E71-FE4BF23D4B10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Traditional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Methods:</a:t>
            </a:r>
            <a:endParaRPr kumimoji="1" lang="zh-CN" altLang="en-US" sz="4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7E648C-0FB5-664F-A142-D7E70C2EDE63}"/>
              </a:ext>
            </a:extLst>
          </p:cNvPr>
          <p:cNvSpPr txBox="1"/>
          <p:nvPr/>
        </p:nvSpPr>
        <p:spPr>
          <a:xfrm>
            <a:off x="5417966" y="123111"/>
            <a:ext cx="735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Script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learning:</a:t>
            </a:r>
            <a:endParaRPr kumimoji="1" lang="zh-CN" altLang="en-US" sz="3200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6B06DFF-09E5-C14B-B413-8BF9ED07A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23" y="1963943"/>
            <a:ext cx="5126511" cy="1367861"/>
          </a:xfrm>
          <a:prstGeom prst="rect">
            <a:avLst/>
          </a:prstGeom>
        </p:spPr>
      </p:pic>
      <p:sp>
        <p:nvSpPr>
          <p:cNvPr id="22" name="下箭头 21">
            <a:extLst>
              <a:ext uri="{FF2B5EF4-FFF2-40B4-BE49-F238E27FC236}">
                <a16:creationId xmlns:a16="http://schemas.microsoft.com/office/drawing/2014/main" id="{E719F307-D8DB-1947-8223-6D5CE31A0E47}"/>
              </a:ext>
            </a:extLst>
          </p:cNvPr>
          <p:cNvSpPr/>
          <p:nvPr/>
        </p:nvSpPr>
        <p:spPr>
          <a:xfrm rot="12730434">
            <a:off x="4837557" y="1868616"/>
            <a:ext cx="121036" cy="544388"/>
          </a:xfrm>
          <a:prstGeom prst="downArrow">
            <a:avLst>
              <a:gd name="adj1" fmla="val 50000"/>
              <a:gd name="adj2" fmla="val 11950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2252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04504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56756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09008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61259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13511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65763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418015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下箭头 22">
            <a:extLst>
              <a:ext uri="{FF2B5EF4-FFF2-40B4-BE49-F238E27FC236}">
                <a16:creationId xmlns:a16="http://schemas.microsoft.com/office/drawing/2014/main" id="{FDD6864A-A316-664C-95FD-886D87256161}"/>
              </a:ext>
            </a:extLst>
          </p:cNvPr>
          <p:cNvSpPr/>
          <p:nvPr/>
        </p:nvSpPr>
        <p:spPr>
          <a:xfrm rot="7661247">
            <a:off x="5623988" y="1827974"/>
            <a:ext cx="158321" cy="580777"/>
          </a:xfrm>
          <a:prstGeom prst="downArrow">
            <a:avLst>
              <a:gd name="adj1" fmla="val 50000"/>
              <a:gd name="adj2" fmla="val 11789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2252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04504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56756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09008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61259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13511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65763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418015" algn="l" defTabSz="1104504" rtl="0" eaLnBrk="1" latinLnBrk="0" hangingPunct="1">
              <a:defRPr sz="217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8">
            <a:extLst>
              <a:ext uri="{FF2B5EF4-FFF2-40B4-BE49-F238E27FC236}">
                <a16:creationId xmlns:a16="http://schemas.microsoft.com/office/drawing/2014/main" id="{9C7E9D63-CFA3-8E45-88F9-F76EFD55D56C}"/>
              </a:ext>
            </a:extLst>
          </p:cNvPr>
          <p:cNvSpPr txBox="1"/>
          <p:nvPr/>
        </p:nvSpPr>
        <p:spPr>
          <a:xfrm>
            <a:off x="3470159" y="1417536"/>
            <a:ext cx="4184953" cy="46166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252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4504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6756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09008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1259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3511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763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18015" algn="l" defTabSz="1104504" rtl="0" eaLnBrk="1" latinLnBrk="0" hangingPunct="1">
              <a:defRPr sz="2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&lt; Bob , had , puppy &gt;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C8C60E4-B479-7242-BA4E-57840DF5D6D3}"/>
              </a:ext>
            </a:extLst>
          </p:cNvPr>
          <p:cNvSpPr txBox="1"/>
          <p:nvPr/>
        </p:nvSpPr>
        <p:spPr>
          <a:xfrm>
            <a:off x="668740" y="782908"/>
            <a:ext cx="10959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Transform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each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sentence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triplet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with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dependency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constituent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tree</a:t>
            </a:r>
            <a:endParaRPr kumimoji="1" lang="zh-CN" altLang="en-US" sz="28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395C739-DA59-A643-BC6B-02C0A2C6218E}"/>
              </a:ext>
            </a:extLst>
          </p:cNvPr>
          <p:cNvSpPr/>
          <p:nvPr/>
        </p:nvSpPr>
        <p:spPr>
          <a:xfrm>
            <a:off x="493685" y="3332707"/>
            <a:ext cx="6842125" cy="33590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had a young puppy.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puppy loved to play catch with Bob.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Of course, the puppy grew into a dog.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dog grew old and could no longer play catch.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was very happy about this.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This made Bob sad.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4FF710C-5E7A-8341-B175-1E28E91BF9AC}"/>
              </a:ext>
            </a:extLst>
          </p:cNvPr>
          <p:cNvSpPr/>
          <p:nvPr/>
        </p:nvSpPr>
        <p:spPr>
          <a:xfrm>
            <a:off x="428367" y="3480223"/>
            <a:ext cx="6209732" cy="3211545"/>
          </a:xfrm>
          <a:prstGeom prst="rect">
            <a:avLst/>
          </a:prstGeom>
          <a:noFill/>
          <a:ln w="3492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39131F-C7FC-1A4B-A5E2-6EC5AF855AAB}"/>
              </a:ext>
            </a:extLst>
          </p:cNvPr>
          <p:cNvSpPr txBox="1"/>
          <p:nvPr/>
        </p:nvSpPr>
        <p:spPr>
          <a:xfrm>
            <a:off x="8594100" y="3382646"/>
            <a:ext cx="3473210" cy="33590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457200" indent="-457200">
              <a:lnSpc>
                <a:spcPct val="150000"/>
              </a:lnSpc>
              <a:buFont typeface="+mj-ea"/>
              <a:buAutoNum type="circleNumDbPlain"/>
              <a:defRPr sz="240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defRPr>
            </a:lvl1pPr>
          </a:lstStyle>
          <a:p>
            <a:pPr marL="0" indent="0" algn="ctr">
              <a:buNone/>
            </a:pPr>
            <a:r>
              <a:rPr lang="en-US" altLang="zh-CN" dirty="0"/>
              <a:t>&lt;</a:t>
            </a:r>
            <a:r>
              <a:rPr lang="en-US" altLang="zh-CN" dirty="0" err="1"/>
              <a:t>bob,had,puppy</a:t>
            </a:r>
            <a:r>
              <a:rPr lang="en-US" altLang="zh-CN" dirty="0"/>
              <a:t>&gt;</a:t>
            </a:r>
          </a:p>
          <a:p>
            <a:pPr marL="0" indent="0" algn="ctr">
              <a:buNone/>
            </a:pPr>
            <a:r>
              <a:rPr lang="en-US" altLang="zh-CN" dirty="0"/>
              <a:t>&lt;</a:t>
            </a:r>
            <a:r>
              <a:rPr lang="en-US" altLang="zh-CN" dirty="0" err="1"/>
              <a:t>puppy,love,play</a:t>
            </a:r>
            <a:r>
              <a:rPr lang="en-US" altLang="zh-CN" dirty="0"/>
              <a:t>&gt;</a:t>
            </a:r>
          </a:p>
          <a:p>
            <a:pPr marL="0" indent="0" algn="ctr">
              <a:buNone/>
            </a:pPr>
            <a:r>
              <a:rPr lang="en-US" altLang="zh-CN" dirty="0"/>
              <a:t>&lt;</a:t>
            </a:r>
            <a:r>
              <a:rPr lang="en-US" altLang="zh-CN" dirty="0" err="1"/>
              <a:t>puppy,grow,dog</a:t>
            </a:r>
            <a:r>
              <a:rPr lang="en-US" altLang="zh-CN" dirty="0"/>
              <a:t>&gt;</a:t>
            </a:r>
          </a:p>
          <a:p>
            <a:pPr marL="0" indent="0" algn="ctr">
              <a:buNone/>
            </a:pPr>
            <a:r>
              <a:rPr lang="en-US" altLang="zh-CN" dirty="0"/>
              <a:t>&lt;</a:t>
            </a:r>
            <a:r>
              <a:rPr lang="en-US" altLang="zh-CN" dirty="0" err="1"/>
              <a:t>dog,grow,old</a:t>
            </a:r>
            <a:r>
              <a:rPr lang="en-US" altLang="zh-CN" dirty="0"/>
              <a:t>&gt;</a:t>
            </a:r>
          </a:p>
          <a:p>
            <a:pPr algn="ctr">
              <a:buFont typeface="+mj-lt"/>
              <a:buAutoNum type="arabicPeriod"/>
            </a:pPr>
            <a:r>
              <a:rPr lang="en-US" altLang="zh-CN" dirty="0"/>
              <a:t>&lt;</a:t>
            </a:r>
            <a:r>
              <a:rPr lang="en-US" altLang="zh-CN" dirty="0" err="1"/>
              <a:t>bob,happy,NULL</a:t>
            </a:r>
            <a:r>
              <a:rPr lang="en-US" altLang="zh-CN" dirty="0"/>
              <a:t>&gt;</a:t>
            </a:r>
          </a:p>
          <a:p>
            <a:pPr algn="ctr">
              <a:buFont typeface="+mj-lt"/>
              <a:buAutoNum type="arabicPeriod"/>
            </a:pPr>
            <a:r>
              <a:rPr lang="en-US" altLang="zh-CN" dirty="0"/>
              <a:t>&lt;</a:t>
            </a:r>
            <a:r>
              <a:rPr lang="en-US" altLang="zh-CN" dirty="0" err="1"/>
              <a:t>this,made,sad</a:t>
            </a:r>
            <a:r>
              <a:rPr lang="en-US" altLang="zh-CN" dirty="0"/>
              <a:t>&gt;</a:t>
            </a:r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443BC244-86FF-3545-943F-295729F8DB6E}"/>
              </a:ext>
            </a:extLst>
          </p:cNvPr>
          <p:cNvSpPr/>
          <p:nvPr/>
        </p:nvSpPr>
        <p:spPr>
          <a:xfrm>
            <a:off x="7116660" y="4700568"/>
            <a:ext cx="1399592" cy="513183"/>
          </a:xfrm>
          <a:prstGeom prst="rightArrow">
            <a:avLst>
              <a:gd name="adj1" fmla="val 50000"/>
              <a:gd name="adj2" fmla="val 7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855DF1E-324C-614C-897C-649478046400}"/>
              </a:ext>
            </a:extLst>
          </p:cNvPr>
          <p:cNvSpPr/>
          <p:nvPr/>
        </p:nvSpPr>
        <p:spPr>
          <a:xfrm>
            <a:off x="8853012" y="3530162"/>
            <a:ext cx="2955386" cy="3211545"/>
          </a:xfrm>
          <a:prstGeom prst="rect">
            <a:avLst/>
          </a:prstGeom>
          <a:noFill/>
          <a:ln w="3492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38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">
            <a:extLst>
              <a:ext uri="{FF2B5EF4-FFF2-40B4-BE49-F238E27FC236}">
                <a16:creationId xmlns:a16="http://schemas.microsoft.com/office/drawing/2014/main" id="{B5120C21-D591-914C-A4B5-15828607BD1C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Traditional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Methods:</a:t>
            </a:r>
            <a:endParaRPr kumimoji="1" lang="zh-CN" altLang="en-US" sz="4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469F1C-652A-FD40-9FFF-4B28A34C65A9}"/>
              </a:ext>
            </a:extLst>
          </p:cNvPr>
          <p:cNvSpPr txBox="1"/>
          <p:nvPr/>
        </p:nvSpPr>
        <p:spPr>
          <a:xfrm>
            <a:off x="5417966" y="123111"/>
            <a:ext cx="735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Script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learning:</a:t>
            </a:r>
            <a:endParaRPr kumimoji="1" lang="zh-CN" altLang="en-US" sz="3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68F638B-A1F0-344F-9F27-3ACFFF9C3CDD}"/>
              </a:ext>
            </a:extLst>
          </p:cNvPr>
          <p:cNvSpPr txBox="1"/>
          <p:nvPr/>
        </p:nvSpPr>
        <p:spPr>
          <a:xfrm>
            <a:off x="668740" y="782908"/>
            <a:ext cx="10959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Calculate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point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wise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mutual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information</a:t>
            </a:r>
            <a:r>
              <a:rPr kumimoji="1" lang="zh-CN" altLang="en-US" sz="2800" dirty="0"/>
              <a:t>  </a:t>
            </a:r>
            <a:r>
              <a:rPr kumimoji="1" lang="en-US" altLang="zh-CN" sz="2800" dirty="0"/>
              <a:t>between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context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target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triplet.</a:t>
            </a:r>
            <a:endParaRPr kumimoji="1" lang="zh-CN" altLang="en-US" sz="28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7D0A74F-505D-CC48-B1C8-319A9EBC2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66" y="1812037"/>
            <a:ext cx="10604500" cy="14097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93B3C2B-EF0B-9B4C-9B38-60D1C13E19AC}"/>
              </a:ext>
            </a:extLst>
          </p:cNvPr>
          <p:cNvSpPr txBox="1"/>
          <p:nvPr/>
        </p:nvSpPr>
        <p:spPr>
          <a:xfrm>
            <a:off x="846066" y="3273688"/>
            <a:ext cx="3575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Where:</a:t>
            </a:r>
            <a:endParaRPr kumimoji="1" lang="zh-CN" altLang="en-US" sz="32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D271C74-3C98-5849-8236-861F52EB2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669" y="4092013"/>
            <a:ext cx="9362459" cy="100108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9D1CA1F-603F-9A46-8E9B-12C26A455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669" y="5629643"/>
            <a:ext cx="3425683" cy="66746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98A23C2-28C5-8F4D-9C67-104524A792BC}"/>
              </a:ext>
            </a:extLst>
          </p:cNvPr>
          <p:cNvSpPr txBox="1"/>
          <p:nvPr/>
        </p:nvSpPr>
        <p:spPr>
          <a:xfrm>
            <a:off x="4537143" y="5486323"/>
            <a:ext cx="69195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number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of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times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two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triplets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have</a:t>
            </a:r>
            <a:r>
              <a:rPr kumimoji="1" lang="zh-CN" altLang="en-US" sz="2800" dirty="0"/>
              <a:t> </a:t>
            </a:r>
            <a:r>
              <a:rPr lang="en" altLang="zh-CN" sz="2800" dirty="0" err="1"/>
              <a:t>coreferring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same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entity</a:t>
            </a:r>
            <a:endParaRPr lang="en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195980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">
            <a:extLst>
              <a:ext uri="{FF2B5EF4-FFF2-40B4-BE49-F238E27FC236}">
                <a16:creationId xmlns:a16="http://schemas.microsoft.com/office/drawing/2014/main" id="{B5120C21-D591-914C-A4B5-15828607BD1C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Traditional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Methods:</a:t>
            </a:r>
            <a:endParaRPr kumimoji="1" lang="zh-CN" altLang="en-US" sz="4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469F1C-652A-FD40-9FFF-4B28A34C65A9}"/>
              </a:ext>
            </a:extLst>
          </p:cNvPr>
          <p:cNvSpPr txBox="1"/>
          <p:nvPr/>
        </p:nvSpPr>
        <p:spPr>
          <a:xfrm>
            <a:off x="5003628" y="61555"/>
            <a:ext cx="735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Language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Model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:</a:t>
            </a:r>
            <a:endParaRPr kumimoji="1"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5D0D4CF-7813-6E40-9C53-03001926F21C}"/>
              </a:ext>
            </a:extLst>
          </p:cNvPr>
          <p:cNvSpPr/>
          <p:nvPr/>
        </p:nvSpPr>
        <p:spPr>
          <a:xfrm>
            <a:off x="1743075" y="2633812"/>
            <a:ext cx="9821835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had a young puppy.</a:t>
            </a:r>
            <a:r>
              <a:rPr lang="zh-CN" altLang="en-US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puppy loved to play catch with Bob.</a:t>
            </a:r>
            <a:r>
              <a:rPr lang="zh-CN" altLang="en-US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Of course, the puppy grew into a dog.</a:t>
            </a:r>
            <a:r>
              <a:rPr lang="zh-CN" altLang="en-US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dog grew old and could no longer play catch. </a:t>
            </a:r>
            <a:r>
              <a:rPr lang="en-US" altLang="zh-CN" sz="2400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This made Bob sad.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DFF713B-5650-404B-BA8A-E64390C55BD1}"/>
              </a:ext>
            </a:extLst>
          </p:cNvPr>
          <p:cNvSpPr txBox="1"/>
          <p:nvPr/>
        </p:nvSpPr>
        <p:spPr>
          <a:xfrm>
            <a:off x="614363" y="1042988"/>
            <a:ext cx="11272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Using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unsupervised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language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sequence,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infer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target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with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smaller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perplexity:</a:t>
            </a:r>
            <a:endParaRPr kumimoji="1" lang="zh-CN" altLang="en-US" sz="28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4883B6A-AF09-9644-BFA7-6FE300F095F6}"/>
              </a:ext>
            </a:extLst>
          </p:cNvPr>
          <p:cNvSpPr/>
          <p:nvPr/>
        </p:nvSpPr>
        <p:spPr>
          <a:xfrm>
            <a:off x="1743075" y="4101526"/>
            <a:ext cx="9821835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had a young puppy.</a:t>
            </a:r>
            <a:r>
              <a:rPr lang="zh-CN" altLang="en-US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puppy loved to play catch with Bob.</a:t>
            </a:r>
            <a:r>
              <a:rPr lang="zh-CN" altLang="en-US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Of course, the puppy grew into a dog.</a:t>
            </a:r>
            <a:r>
              <a:rPr lang="zh-CN" altLang="en-US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dog grew old and could no longer play catch. </a:t>
            </a:r>
            <a:r>
              <a:rPr lang="en-US" altLang="zh-CN" sz="2400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was very happy about this.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7ABA9B-07BC-294F-B79D-A2274E1D819E}"/>
              </a:ext>
            </a:extLst>
          </p:cNvPr>
          <p:cNvSpPr txBox="1"/>
          <p:nvPr/>
        </p:nvSpPr>
        <p:spPr>
          <a:xfrm>
            <a:off x="314325" y="2941588"/>
            <a:ext cx="1021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3200" dirty="0"/>
              <a:t>P</a:t>
            </a:r>
            <a:r>
              <a:rPr kumimoji="1" lang="en-US" altLang="zh-CN" sz="3200" baseline="-25000" dirty="0"/>
              <a:t>1</a:t>
            </a:r>
            <a:endParaRPr kumimoji="1" lang="zh-CN" altLang="en-US" sz="3200" baseline="-25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528B8DB-BFDB-0E4B-AD23-898D00F592BE}"/>
              </a:ext>
            </a:extLst>
          </p:cNvPr>
          <p:cNvSpPr txBox="1"/>
          <p:nvPr/>
        </p:nvSpPr>
        <p:spPr>
          <a:xfrm>
            <a:off x="257175" y="4409302"/>
            <a:ext cx="1021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3200" dirty="0"/>
              <a:t>P</a:t>
            </a:r>
            <a:r>
              <a:rPr kumimoji="1" lang="en-US" altLang="zh-CN" sz="3200" baseline="-25000" dirty="0"/>
              <a:t>2</a:t>
            </a:r>
            <a:endParaRPr kumimoji="1" lang="zh-CN" altLang="en-US" sz="3200" baseline="-250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123203A-9233-F74A-B810-64161AFAA181}"/>
              </a:ext>
            </a:extLst>
          </p:cNvPr>
          <p:cNvSpPr txBox="1"/>
          <p:nvPr/>
        </p:nvSpPr>
        <p:spPr>
          <a:xfrm>
            <a:off x="2654061" y="5716488"/>
            <a:ext cx="3999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3200" dirty="0"/>
              <a:t>P</a:t>
            </a:r>
            <a:r>
              <a:rPr kumimoji="1" lang="en-US" altLang="zh-CN" sz="3200" baseline="-25000" dirty="0"/>
              <a:t>1</a:t>
            </a:r>
            <a:r>
              <a:rPr kumimoji="1" lang="en-US" altLang="zh-CN" sz="3200" dirty="0"/>
              <a:t>&gt;P</a:t>
            </a:r>
            <a:r>
              <a:rPr kumimoji="1" lang="en-US" altLang="zh-CN" sz="3200" baseline="-25000" dirty="0"/>
              <a:t>2</a:t>
            </a:r>
            <a:r>
              <a:rPr kumimoji="1" lang="zh-CN" altLang="en-US" sz="3200" baseline="-25000" dirty="0"/>
              <a:t> </a:t>
            </a:r>
            <a:r>
              <a:rPr kumimoji="1" lang="en-US" altLang="zh-CN" sz="3200" dirty="0"/>
              <a:t>?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0760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">
            <a:extLst>
              <a:ext uri="{FF2B5EF4-FFF2-40B4-BE49-F238E27FC236}">
                <a16:creationId xmlns:a16="http://schemas.microsoft.com/office/drawing/2014/main" id="{B5120C21-D591-914C-A4B5-15828607BD1C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Traditional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Methods:</a:t>
            </a:r>
            <a:endParaRPr kumimoji="1" lang="zh-CN" altLang="en-US" sz="4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469F1C-652A-FD40-9FFF-4B28A34C65A9}"/>
              </a:ext>
            </a:extLst>
          </p:cNvPr>
          <p:cNvSpPr txBox="1"/>
          <p:nvPr/>
        </p:nvSpPr>
        <p:spPr>
          <a:xfrm>
            <a:off x="5003628" y="61555"/>
            <a:ext cx="7355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Sentence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similarity</a:t>
            </a:r>
            <a:endParaRPr kumimoji="1"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5D0D4CF-7813-6E40-9C53-03001926F21C}"/>
              </a:ext>
            </a:extLst>
          </p:cNvPr>
          <p:cNvSpPr/>
          <p:nvPr/>
        </p:nvSpPr>
        <p:spPr>
          <a:xfrm>
            <a:off x="1729593" y="5493454"/>
            <a:ext cx="3928257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had a young puppy.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puppy loved to play catch with Bob.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Of course, the puppy grew into a dog.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The dog grew old and could no longer play catch. </a:t>
            </a:r>
            <a:endParaRPr lang="en-US" altLang="zh-CN" u="sng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微软雅黑" panose="020B0503020204020204" charset="-122"/>
              <a:cs typeface="Calibri" panose="020F050202020403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DFF713B-5650-404B-BA8A-E64390C55BD1}"/>
              </a:ext>
            </a:extLst>
          </p:cNvPr>
          <p:cNvSpPr txBox="1"/>
          <p:nvPr/>
        </p:nvSpPr>
        <p:spPr>
          <a:xfrm>
            <a:off x="614363" y="1042988"/>
            <a:ext cx="1127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Using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methods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such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DSSM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determine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similarity.</a:t>
            </a:r>
            <a:endParaRPr kumimoji="1" lang="zh-CN" altLang="en-US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7D27FF8-4913-CD44-9CEC-17E3F6BC14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02" t="9294" r="345" b="6522"/>
          <a:stretch/>
        </p:blipFill>
        <p:spPr>
          <a:xfrm>
            <a:off x="2143125" y="1648316"/>
            <a:ext cx="7829550" cy="37630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030CEB2-D9F3-0C4E-8B00-98B1A7B4595D}"/>
              </a:ext>
            </a:extLst>
          </p:cNvPr>
          <p:cNvSpPr/>
          <p:nvPr/>
        </p:nvSpPr>
        <p:spPr>
          <a:xfrm>
            <a:off x="7221677" y="5724286"/>
            <a:ext cx="1943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This made Bob sad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53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962F64D-0A9B-B44E-9B39-2CA368E58FEB}"/>
              </a:ext>
            </a:extLst>
          </p:cNvPr>
          <p:cNvSpPr txBox="1"/>
          <p:nvPr/>
        </p:nvSpPr>
        <p:spPr>
          <a:xfrm>
            <a:off x="2243138" y="1102578"/>
            <a:ext cx="838676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Script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learning: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Rely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heavily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off-the-shelf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NLP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tools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Brittle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hard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generalization</a:t>
            </a:r>
          </a:p>
          <a:p>
            <a:endParaRPr kumimoji="1" lang="en-US" altLang="zh-CN" sz="2800" dirty="0"/>
          </a:p>
          <a:p>
            <a:r>
              <a:rPr kumimoji="1" lang="en-US" altLang="zh-CN" sz="3600" dirty="0"/>
              <a:t>Language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model: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Do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not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take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document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structure,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such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discourse,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account.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Sometimes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biased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towards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specific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target</a:t>
            </a:r>
            <a:endParaRPr kumimoji="1" lang="zh-CN" altLang="en-US" sz="2800" dirty="0"/>
          </a:p>
          <a:p>
            <a:endParaRPr kumimoji="1" lang="en-US" altLang="zh-CN" sz="2800" dirty="0"/>
          </a:p>
          <a:p>
            <a:r>
              <a:rPr kumimoji="1" lang="en-US" altLang="zh-CN" sz="3600" dirty="0"/>
              <a:t>Sentence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Similarity: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Ignore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inner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interaction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between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context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target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00B921-BF16-2B46-8BBB-B5C00B987EC3}"/>
              </a:ext>
            </a:extLst>
          </p:cNvPr>
          <p:cNvSpPr txBox="1"/>
          <p:nvPr/>
        </p:nvSpPr>
        <p:spPr>
          <a:xfrm>
            <a:off x="100013" y="142875"/>
            <a:ext cx="745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Disadvantages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of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previous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methods: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359109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762604D-9553-2D4C-B749-000B6A5BBDF4}"/>
              </a:ext>
            </a:extLst>
          </p:cNvPr>
          <p:cNvSpPr txBox="1"/>
          <p:nvPr/>
        </p:nvSpPr>
        <p:spPr>
          <a:xfrm>
            <a:off x="1057275" y="942975"/>
            <a:ext cx="1024413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n"/>
            </a:pPr>
            <a:r>
              <a:rPr kumimoji="1" lang="en-US" altLang="zh-CN" sz="3200" dirty="0"/>
              <a:t>We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use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encoder-decoder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architecture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to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unsupervised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learning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context-target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inference</a:t>
            </a:r>
          </a:p>
          <a:p>
            <a:pPr marL="457200" indent="-457200">
              <a:buFont typeface="Wingdings" pitchFamily="2" charset="2"/>
              <a:buChar char="n"/>
            </a:pPr>
            <a:endParaRPr kumimoji="1" lang="en-US" altLang="zh-CN" sz="3200" dirty="0"/>
          </a:p>
          <a:p>
            <a:pPr marL="457200" indent="-457200">
              <a:buFont typeface="Wingdings" pitchFamily="2" charset="2"/>
              <a:buChar char="n"/>
            </a:pPr>
            <a:r>
              <a:rPr kumimoji="1" lang="en-US" altLang="zh-CN" sz="3200" dirty="0"/>
              <a:t>We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process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context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with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a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hierarchical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model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to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take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document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structure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into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account</a:t>
            </a:r>
          </a:p>
          <a:p>
            <a:pPr marL="457200" indent="-457200">
              <a:buFont typeface="Wingdings" pitchFamily="2" charset="2"/>
              <a:buChar char="n"/>
            </a:pPr>
            <a:endParaRPr kumimoji="1" lang="en-US" altLang="zh-CN" sz="3200" dirty="0"/>
          </a:p>
          <a:p>
            <a:pPr marL="457200" indent="-457200">
              <a:buFont typeface="Wingdings" pitchFamily="2" charset="2"/>
              <a:buChar char="n"/>
            </a:pPr>
            <a:r>
              <a:rPr kumimoji="1" lang="en-US" altLang="zh-CN" sz="3200" dirty="0"/>
              <a:t>We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design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a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self-controlled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loss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reweight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strategy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for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training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encoder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–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decoder.</a:t>
            </a:r>
          </a:p>
          <a:p>
            <a:pPr marL="457200" indent="-457200">
              <a:buFont typeface="Wingdings" pitchFamily="2" charset="2"/>
              <a:buChar char="n"/>
            </a:pPr>
            <a:endParaRPr kumimoji="1" lang="en-US" altLang="zh-CN" sz="3200" dirty="0"/>
          </a:p>
          <a:p>
            <a:pPr marL="457200" indent="-457200">
              <a:buFont typeface="Wingdings" pitchFamily="2" charset="2"/>
              <a:buChar char="n"/>
            </a:pPr>
            <a:r>
              <a:rPr kumimoji="1" lang="en-US" altLang="zh-CN" sz="3200" dirty="0"/>
              <a:t>We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employing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abundant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external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data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for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transfer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learning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82275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97796A-BC13-8A4E-9885-A8DA1B2F5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4709"/>
            <a:ext cx="12192000" cy="509448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071AE46-CC1B-E84F-9328-1E55FC26540A}"/>
              </a:ext>
            </a:extLst>
          </p:cNvPr>
          <p:cNvSpPr txBox="1"/>
          <p:nvPr/>
        </p:nvSpPr>
        <p:spPr>
          <a:xfrm>
            <a:off x="985838" y="843132"/>
            <a:ext cx="4714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zh-CN" sz="3600" dirty="0"/>
              <a:t>Architecture</a:t>
            </a:r>
            <a:endParaRPr kumimoji="1"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397E125-5B8A-D648-BCC7-037A1EFF65C0}"/>
              </a:ext>
            </a:extLst>
          </p:cNvPr>
          <p:cNvSpPr txBox="1"/>
          <p:nvPr/>
        </p:nvSpPr>
        <p:spPr>
          <a:xfrm>
            <a:off x="3571875" y="1759955"/>
            <a:ext cx="2286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600" dirty="0"/>
              <a:t>Encoder</a:t>
            </a:r>
            <a:endParaRPr kumimoji="1"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227F3B-051E-3440-967C-78065D999A6E}"/>
              </a:ext>
            </a:extLst>
          </p:cNvPr>
          <p:cNvSpPr txBox="1"/>
          <p:nvPr/>
        </p:nvSpPr>
        <p:spPr>
          <a:xfrm>
            <a:off x="9429750" y="1301543"/>
            <a:ext cx="2286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600" dirty="0"/>
              <a:t>Decoder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638904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A5F39AA-84E0-474B-9CC9-DA22E5912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254" y="998953"/>
            <a:ext cx="3391938" cy="13272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455193D-E53B-3A48-836C-8D458E104BFB}"/>
              </a:ext>
            </a:extLst>
          </p:cNvPr>
          <p:cNvSpPr txBox="1"/>
          <p:nvPr/>
        </p:nvSpPr>
        <p:spPr>
          <a:xfrm>
            <a:off x="228600" y="876642"/>
            <a:ext cx="5057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Sentence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Encoder:</a:t>
            </a:r>
            <a:endParaRPr kumimoji="1" lang="zh-CN" altLang="en-US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1EBEDF-78F8-7242-A133-77ABB8903D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87" b="4451"/>
          <a:stretch/>
        </p:blipFill>
        <p:spPr>
          <a:xfrm>
            <a:off x="4336254" y="2149292"/>
            <a:ext cx="5129212" cy="117535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7A821E7-6F35-B641-8B8D-31D1E34ABC28}"/>
              </a:ext>
            </a:extLst>
          </p:cNvPr>
          <p:cNvSpPr txBox="1"/>
          <p:nvPr/>
        </p:nvSpPr>
        <p:spPr>
          <a:xfrm>
            <a:off x="228599" y="2266226"/>
            <a:ext cx="5057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/>
            </a:lvl1pPr>
          </a:lstStyle>
          <a:p>
            <a:r>
              <a:rPr lang="en-US" altLang="zh-CN" dirty="0"/>
              <a:t>Document</a:t>
            </a:r>
            <a:r>
              <a:rPr lang="zh-CN" altLang="en-US" dirty="0"/>
              <a:t> </a:t>
            </a:r>
            <a:r>
              <a:rPr lang="en-US" altLang="zh-CN" dirty="0"/>
              <a:t>Encoder: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4B773DF-4227-7E40-9D4D-63D8187C4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908" y="3849412"/>
            <a:ext cx="5835558" cy="271739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4612597-7441-5047-845A-5C260E4602CB}"/>
              </a:ext>
            </a:extLst>
          </p:cNvPr>
          <p:cNvSpPr txBox="1"/>
          <p:nvPr/>
        </p:nvSpPr>
        <p:spPr>
          <a:xfrm>
            <a:off x="228600" y="3324644"/>
            <a:ext cx="5057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/>
            </a:lvl1pPr>
          </a:lstStyle>
          <a:p>
            <a:r>
              <a:rPr lang="en-US" altLang="zh-CN" dirty="0"/>
              <a:t>Output: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5303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A5F39AA-84E0-474B-9CC9-DA22E5912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254" y="998953"/>
            <a:ext cx="3391938" cy="13272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455193D-E53B-3A48-836C-8D458E104BFB}"/>
              </a:ext>
            </a:extLst>
          </p:cNvPr>
          <p:cNvSpPr txBox="1"/>
          <p:nvPr/>
        </p:nvSpPr>
        <p:spPr>
          <a:xfrm>
            <a:off x="228600" y="876642"/>
            <a:ext cx="5057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Sentence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Encoder:</a:t>
            </a:r>
            <a:endParaRPr kumimoji="1" lang="zh-CN" altLang="en-US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1EBEDF-78F8-7242-A133-77ABB8903D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87" b="4451"/>
          <a:stretch/>
        </p:blipFill>
        <p:spPr>
          <a:xfrm>
            <a:off x="4336254" y="2149292"/>
            <a:ext cx="5129212" cy="117535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7A821E7-6F35-B641-8B8D-31D1E34ABC28}"/>
              </a:ext>
            </a:extLst>
          </p:cNvPr>
          <p:cNvSpPr txBox="1"/>
          <p:nvPr/>
        </p:nvSpPr>
        <p:spPr>
          <a:xfrm>
            <a:off x="228599" y="2266226"/>
            <a:ext cx="5057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/>
            </a:lvl1pPr>
          </a:lstStyle>
          <a:p>
            <a:r>
              <a:rPr lang="en-US" altLang="zh-CN" dirty="0"/>
              <a:t>Document</a:t>
            </a:r>
            <a:r>
              <a:rPr lang="zh-CN" altLang="en-US" dirty="0"/>
              <a:t> </a:t>
            </a:r>
            <a:r>
              <a:rPr lang="en-US" altLang="zh-CN" dirty="0"/>
              <a:t>Encoder: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4B773DF-4227-7E40-9D4D-63D8187C4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4" y="3818197"/>
            <a:ext cx="5835558" cy="271739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4612597-7441-5047-845A-5C260E4602CB}"/>
              </a:ext>
            </a:extLst>
          </p:cNvPr>
          <p:cNvSpPr txBox="1"/>
          <p:nvPr/>
        </p:nvSpPr>
        <p:spPr>
          <a:xfrm>
            <a:off x="228600" y="3324644"/>
            <a:ext cx="5057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/>
            </a:lvl1pPr>
          </a:lstStyle>
          <a:p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attention: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283AB98-DAC3-A94B-8493-17360976C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9" y="4129453"/>
            <a:ext cx="4286251" cy="1894866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23E0BE1-86D3-064C-9593-133F54E9838D}"/>
              </a:ext>
            </a:extLst>
          </p:cNvPr>
          <p:cNvCxnSpPr>
            <a:stCxn id="11" idx="3"/>
          </p:cNvCxnSpPr>
          <p:nvPr/>
        </p:nvCxnSpPr>
        <p:spPr>
          <a:xfrm flipV="1">
            <a:off x="4514850" y="4766050"/>
            <a:ext cx="1385888" cy="3108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525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DEDCE6FF-63BE-AD4F-AEE4-57335D242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120" y="4831193"/>
            <a:ext cx="6893718" cy="146653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E834E28-3D30-074D-AF18-F59922863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950" y="3296578"/>
            <a:ext cx="5383213" cy="11065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2FD79D3-D88E-A940-85AF-9D636276ECCE}"/>
              </a:ext>
            </a:extLst>
          </p:cNvPr>
          <p:cNvSpPr txBox="1"/>
          <p:nvPr/>
        </p:nvSpPr>
        <p:spPr>
          <a:xfrm>
            <a:off x="1014413" y="999123"/>
            <a:ext cx="560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/>
              <a:t>Inference:</a:t>
            </a:r>
            <a:endParaRPr kumimoji="1" lang="zh-CN" altLang="en-US" sz="40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70DEA8-B560-CB4C-BA84-94F27F25A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787" y="2235175"/>
            <a:ext cx="7448550" cy="847090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20EE3F83-B363-ED47-BFD4-0980AD531A8F}"/>
              </a:ext>
            </a:extLst>
          </p:cNvPr>
          <p:cNvCxnSpPr>
            <a:cxnSpLocks/>
          </p:cNvCxnSpPr>
          <p:nvPr/>
        </p:nvCxnSpPr>
        <p:spPr>
          <a:xfrm>
            <a:off x="7964658" y="4101584"/>
            <a:ext cx="1022180" cy="184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89178E28-34AF-844C-9653-BEEF6679C981}"/>
              </a:ext>
            </a:extLst>
          </p:cNvPr>
          <p:cNvSpPr txBox="1"/>
          <p:nvPr/>
        </p:nvSpPr>
        <p:spPr>
          <a:xfrm>
            <a:off x="8986838" y="4101584"/>
            <a:ext cx="2643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Equal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two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candidates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80347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A7FC24BB-C143-7648-B6D4-A07FA4594526}"/>
              </a:ext>
            </a:extLst>
          </p:cNvPr>
          <p:cNvCxnSpPr>
            <a:cxnSpLocks/>
          </p:cNvCxnSpPr>
          <p:nvPr/>
        </p:nvCxnSpPr>
        <p:spPr>
          <a:xfrm flipV="1">
            <a:off x="4032738" y="3475790"/>
            <a:ext cx="0" cy="2293806"/>
          </a:xfrm>
          <a:prstGeom prst="straightConnector1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FAD0A09-FB65-9642-8736-766EFDBD0A91}"/>
              </a:ext>
            </a:extLst>
          </p:cNvPr>
          <p:cNvSpPr/>
          <p:nvPr/>
        </p:nvSpPr>
        <p:spPr>
          <a:xfrm>
            <a:off x="2365901" y="2891015"/>
            <a:ext cx="7728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</a:t>
            </a:r>
            <a:r>
              <a:rPr lang="zh-CN" altLang="en-US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 </a:t>
            </a:r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was very happy about this</a:t>
            </a:r>
            <a:r>
              <a:rPr lang="zh-CN" altLang="en-US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&lt;/S&gt;</a:t>
            </a:r>
            <a:endParaRPr lang="zh-CN" altLang="en-US" sz="32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2E22BE-D19D-214A-8ECE-E67AB28A02F6}"/>
              </a:ext>
            </a:extLst>
          </p:cNvPr>
          <p:cNvSpPr/>
          <p:nvPr/>
        </p:nvSpPr>
        <p:spPr>
          <a:xfrm>
            <a:off x="2365901" y="5769596"/>
            <a:ext cx="78851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&lt;S&gt; </a:t>
            </a:r>
            <a:r>
              <a:rPr lang="zh-CN" altLang="en-US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  </a:t>
            </a:r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Bob was</a:t>
            </a:r>
            <a:r>
              <a:rPr lang="zh-CN" altLang="en-US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very </a:t>
            </a:r>
            <a:r>
              <a:rPr lang="zh-CN" altLang="en-US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 </a:t>
            </a:r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happy</a:t>
            </a:r>
            <a:r>
              <a:rPr lang="zh-CN" altLang="en-US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</a:t>
            </a:r>
            <a:r>
              <a:rPr lang="en-US" altLang="zh-CN" sz="3200" dirty="0"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about this.</a:t>
            </a:r>
            <a:endParaRPr lang="zh-CN" altLang="en-US" sz="3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E78B9C-3AFC-9D43-923D-36C7F66446FE}"/>
              </a:ext>
            </a:extLst>
          </p:cNvPr>
          <p:cNvSpPr txBox="1"/>
          <p:nvPr/>
        </p:nvSpPr>
        <p:spPr>
          <a:xfrm>
            <a:off x="1071563" y="707886"/>
            <a:ext cx="6443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3200" dirty="0"/>
              <a:t>Loss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reweight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training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strategy:</a:t>
            </a:r>
            <a:endParaRPr kumimoji="1" lang="zh-CN" altLang="en-US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16D53F6-C06B-2D44-9564-5BA9D601AB26}"/>
              </a:ext>
            </a:extLst>
          </p:cNvPr>
          <p:cNvSpPr txBox="1"/>
          <p:nvPr/>
        </p:nvSpPr>
        <p:spPr>
          <a:xfrm>
            <a:off x="2428875" y="1424492"/>
            <a:ext cx="8286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In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encoder-decoder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architecture,</a:t>
            </a:r>
            <a:r>
              <a:rPr kumimoji="1" lang="zh-CN" altLang="en-US" sz="2800" b="1" dirty="0"/>
              <a:t>  </a:t>
            </a:r>
            <a:r>
              <a:rPr kumimoji="1" lang="en-US" altLang="zh-CN" sz="2800" b="1" dirty="0"/>
              <a:t>the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information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of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each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timesteps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in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decoder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is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not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equivalent</a:t>
            </a:r>
            <a:endParaRPr kumimoji="1" lang="zh-CN" altLang="en-US" sz="2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3BBAB11-1FD1-9744-996E-93641ABD5947}"/>
              </a:ext>
            </a:extLst>
          </p:cNvPr>
          <p:cNvSpPr txBox="1"/>
          <p:nvPr/>
        </p:nvSpPr>
        <p:spPr>
          <a:xfrm>
            <a:off x="4586288" y="4410794"/>
            <a:ext cx="518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RNN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endParaRPr kumimoji="1" lang="zh-CN" altLang="en-US" sz="28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241858A-166D-AD4B-B80E-6EA21A0BDD7D}"/>
              </a:ext>
            </a:extLst>
          </p:cNvPr>
          <p:cNvSpPr/>
          <p:nvPr/>
        </p:nvSpPr>
        <p:spPr>
          <a:xfrm>
            <a:off x="2365901" y="5769596"/>
            <a:ext cx="2220387" cy="58477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0A0997B-2697-5842-858D-9C2B53FFA7E0}"/>
              </a:ext>
            </a:extLst>
          </p:cNvPr>
          <p:cNvSpPr/>
          <p:nvPr/>
        </p:nvSpPr>
        <p:spPr>
          <a:xfrm>
            <a:off x="2428875" y="5873881"/>
            <a:ext cx="6929438" cy="480490"/>
          </a:xfrm>
          <a:prstGeom prst="rect">
            <a:avLst/>
          </a:prstGeom>
          <a:solidFill>
            <a:schemeClr val="accent6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9F83F2C4-A876-BB4D-97D2-C37A134B44E9}"/>
              </a:ext>
            </a:extLst>
          </p:cNvPr>
          <p:cNvCxnSpPr>
            <a:cxnSpLocks/>
          </p:cNvCxnSpPr>
          <p:nvPr/>
        </p:nvCxnSpPr>
        <p:spPr>
          <a:xfrm flipV="1">
            <a:off x="8742851" y="3475790"/>
            <a:ext cx="0" cy="2293806"/>
          </a:xfrm>
          <a:prstGeom prst="straightConnector1">
            <a:avLst/>
          </a:prstGeom>
          <a:ln w="31750">
            <a:solidFill>
              <a:schemeClr val="accent6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箭头 6">
            <a:extLst>
              <a:ext uri="{FF2B5EF4-FFF2-40B4-BE49-F238E27FC236}">
                <a16:creationId xmlns:a16="http://schemas.microsoft.com/office/drawing/2014/main" id="{395A8434-5F49-3A44-BB33-05B2343A30E5}"/>
              </a:ext>
            </a:extLst>
          </p:cNvPr>
          <p:cNvSpPr/>
          <p:nvPr/>
        </p:nvSpPr>
        <p:spPr>
          <a:xfrm>
            <a:off x="1628774" y="4065369"/>
            <a:ext cx="8929688" cy="1214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94128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C8DE127-B2A4-764E-80AF-50C89B23ED3C}"/>
              </a:ext>
            </a:extLst>
          </p:cNvPr>
          <p:cNvSpPr txBox="1"/>
          <p:nvPr/>
        </p:nvSpPr>
        <p:spPr>
          <a:xfrm>
            <a:off x="1071563" y="707886"/>
            <a:ext cx="6443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3200" dirty="0"/>
              <a:t>Loss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reweight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training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strategy:</a:t>
            </a:r>
            <a:endParaRPr kumimoji="1" lang="zh-CN" altLang="en-US" sz="32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02F5C4-1602-6E4E-B4A5-D2993D882E5B}"/>
              </a:ext>
            </a:extLst>
          </p:cNvPr>
          <p:cNvSpPr txBox="1"/>
          <p:nvPr/>
        </p:nvSpPr>
        <p:spPr>
          <a:xfrm>
            <a:off x="1071563" y="1642729"/>
            <a:ext cx="101441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Maximum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likelihood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estimation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(MLE)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training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objective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for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encoder-decoder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architecture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treat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each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tokens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with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equivalent</a:t>
            </a:r>
            <a:r>
              <a:rPr kumimoji="1" lang="zh-CN" altLang="en-US" sz="3000" dirty="0"/>
              <a:t> </a:t>
            </a:r>
            <a:r>
              <a:rPr kumimoji="1" lang="en-US" altLang="zh-CN" sz="3000" dirty="0"/>
              <a:t>weight:</a:t>
            </a:r>
            <a:endParaRPr kumimoji="1" lang="zh-CN" altLang="en-US" sz="3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8FF577-389B-0441-90BD-9BB41DDF8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139" y="3926312"/>
            <a:ext cx="8274972" cy="156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02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57A24FB-092D-1643-A22A-8D74E9A3E960}"/>
              </a:ext>
            </a:extLst>
          </p:cNvPr>
          <p:cNvSpPr txBox="1"/>
          <p:nvPr/>
        </p:nvSpPr>
        <p:spPr>
          <a:xfrm>
            <a:off x="1071563" y="707886"/>
            <a:ext cx="6443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3200" dirty="0"/>
              <a:t>Loss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reweight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training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strategy:</a:t>
            </a:r>
            <a:endParaRPr kumimoji="1" lang="zh-CN" altLang="en-US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064641F-E314-2148-AD77-5E9199C024D0}"/>
              </a:ext>
            </a:extLst>
          </p:cNvPr>
          <p:cNvSpPr txBox="1"/>
          <p:nvPr/>
        </p:nvSpPr>
        <p:spPr>
          <a:xfrm>
            <a:off x="1343025" y="1477327"/>
            <a:ext cx="10158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Dynamically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tune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each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word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weight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final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MLE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objective:</a:t>
            </a:r>
            <a:r>
              <a:rPr kumimoji="1" lang="zh-CN" altLang="en-US" sz="2800" dirty="0"/>
              <a:t>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6DC42E-B224-654D-AE28-A08C08C63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206" y="2185213"/>
            <a:ext cx="7073900" cy="11176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7715B9B-A5BB-AF48-BEF7-42038B3DE080}"/>
              </a:ext>
            </a:extLst>
          </p:cNvPr>
          <p:cNvSpPr/>
          <p:nvPr/>
        </p:nvSpPr>
        <p:spPr>
          <a:xfrm flipH="1">
            <a:off x="6200777" y="2451625"/>
            <a:ext cx="414336" cy="60671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5096962-8F27-264E-8FA6-DD028E0CA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56" y="4181999"/>
            <a:ext cx="4775200" cy="18542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5F29738-F115-F94D-8CAB-E1AF1A9DB3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95"/>
          <a:stretch/>
        </p:blipFill>
        <p:spPr>
          <a:xfrm>
            <a:off x="6840537" y="4071137"/>
            <a:ext cx="4660900" cy="207592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7EA7FE8-016C-2343-853F-B81A38620762}"/>
              </a:ext>
            </a:extLst>
          </p:cNvPr>
          <p:cNvSpPr txBox="1"/>
          <p:nvPr/>
        </p:nvSpPr>
        <p:spPr>
          <a:xfrm>
            <a:off x="5500687" y="5847333"/>
            <a:ext cx="302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n:</a:t>
            </a:r>
            <a:r>
              <a:rPr kumimoji="1" lang="zh-CN" altLang="en-US" dirty="0"/>
              <a:t> </a:t>
            </a:r>
            <a:r>
              <a:rPr kumimoji="1" lang="en-US" altLang="zh-CN" dirty="0"/>
              <a:t>total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words</a:t>
            </a:r>
          </a:p>
          <a:p>
            <a:r>
              <a:rPr kumimoji="1" lang="en-US" altLang="zh-CN" dirty="0"/>
              <a:t>p: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hyper-parameter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338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9BB6ED-C8BE-224D-A5EF-2335AB7C4027}"/>
              </a:ext>
            </a:extLst>
          </p:cNvPr>
          <p:cNvSpPr txBox="1"/>
          <p:nvPr/>
        </p:nvSpPr>
        <p:spPr>
          <a:xfrm>
            <a:off x="1071563" y="707886"/>
            <a:ext cx="6443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3200" dirty="0"/>
              <a:t>Loss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reweight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training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strategy:</a:t>
            </a:r>
            <a:endParaRPr kumimoji="1" lang="zh-CN" altLang="en-US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AC1EDA9-EE54-CB49-8E7B-0B7488B17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2" y="2952093"/>
            <a:ext cx="6770138" cy="33344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1D47AD-E333-A342-86D6-58EE0CA4DE7B}"/>
              </a:ext>
            </a:extLst>
          </p:cNvPr>
          <p:cNvSpPr txBox="1"/>
          <p:nvPr/>
        </p:nvSpPr>
        <p:spPr>
          <a:xfrm>
            <a:off x="2813128" y="1738937"/>
            <a:ext cx="680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/>
              <a:t>We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learn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this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weight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by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the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model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itself</a:t>
            </a:r>
            <a:endParaRPr kumimoji="1"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56133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This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work:</a:t>
            </a:r>
            <a:endParaRPr kumimoji="1" lang="zh-CN" altLang="en-US" sz="4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1D4D6F-9431-EF4F-BBA3-0CBDE6EEB6FA}"/>
              </a:ext>
            </a:extLst>
          </p:cNvPr>
          <p:cNvSpPr txBox="1"/>
          <p:nvPr/>
        </p:nvSpPr>
        <p:spPr>
          <a:xfrm>
            <a:off x="1071563" y="707886"/>
            <a:ext cx="6443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3200" dirty="0"/>
              <a:t>Pre-training</a:t>
            </a:r>
            <a:endParaRPr kumimoji="1" lang="zh-CN" altLang="en-US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F0B4EC-EAA0-0E4A-BB7C-1FC333722FA2}"/>
              </a:ext>
            </a:extLst>
          </p:cNvPr>
          <p:cNvSpPr txBox="1"/>
          <p:nvPr/>
        </p:nvSpPr>
        <p:spPr>
          <a:xfrm>
            <a:off x="1290638" y="1292661"/>
            <a:ext cx="10901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Recent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works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natural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language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process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reveals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promising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result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pretraining,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such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BERT,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XLNet</a:t>
            </a:r>
            <a:r>
              <a:rPr kumimoji="1" lang="en-US" altLang="zh-CN" sz="2400" dirty="0"/>
              <a:t>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GPT-2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…</a:t>
            </a:r>
          </a:p>
          <a:p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proposed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architecture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could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benefit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from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abundant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unlabeled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text.</a:t>
            </a:r>
            <a:endParaRPr kumimoji="1"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713CEE-BA92-874C-953F-A03A8BF23237}"/>
              </a:ext>
            </a:extLst>
          </p:cNvPr>
          <p:cNvSpPr txBox="1"/>
          <p:nvPr/>
        </p:nvSpPr>
        <p:spPr>
          <a:xfrm>
            <a:off x="2803192" y="2663428"/>
            <a:ext cx="899828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n"/>
            </a:pPr>
            <a:r>
              <a:rPr lang="en" altLang="zh-CN" sz="3200" b="1" dirty="0" err="1"/>
              <a:t>BookCorpus</a:t>
            </a:r>
            <a:endParaRPr lang="en" altLang="zh-CN" sz="32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" altLang="zh-CN" sz="2400" dirty="0"/>
              <a:t>2662 unpublished novels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" altLang="zh-CN" sz="2400" dirty="0"/>
              <a:t>16 categories such as Mystery Adventure</a:t>
            </a:r>
            <a:r>
              <a:rPr lang="zh-CN" altLang="en-US" sz="2400" dirty="0"/>
              <a:t> </a:t>
            </a:r>
            <a:r>
              <a:rPr lang="en" altLang="zh-CN" sz="2400" dirty="0"/>
              <a:t>or Science fiction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Unformal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" altLang="zh-CN" sz="2800" dirty="0"/>
          </a:p>
          <a:p>
            <a:pPr marL="457200" indent="-457200">
              <a:buFont typeface="Wingdings" pitchFamily="2" charset="2"/>
              <a:buChar char="n"/>
            </a:pPr>
            <a:r>
              <a:rPr lang="en" altLang="zh-CN" sz="3200" b="1" dirty="0"/>
              <a:t>Wikipedia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descriptive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formal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High-quality</a:t>
            </a:r>
            <a:endParaRPr lang="e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321857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067EAB6-5D9A-8D4E-8DD2-C9275CA8B58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Result</a:t>
            </a:r>
            <a:endParaRPr kumimoji="1" lang="zh-CN" altLang="en-US" sz="4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54BF4D0-C636-EA47-8C02-32D93A0DA959}"/>
              </a:ext>
            </a:extLst>
          </p:cNvPr>
          <p:cNvSpPr txBox="1"/>
          <p:nvPr/>
        </p:nvSpPr>
        <p:spPr>
          <a:xfrm>
            <a:off x="2871788" y="900113"/>
            <a:ext cx="7015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Dataset: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story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cloze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test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(SCT)</a:t>
            </a:r>
            <a:endParaRPr kumimoji="1" lang="zh-CN" altLang="en-US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97BC012-9236-314D-B03B-E55A787D53E5}"/>
              </a:ext>
            </a:extLst>
          </p:cNvPr>
          <p:cNvSpPr txBox="1"/>
          <p:nvPr/>
        </p:nvSpPr>
        <p:spPr>
          <a:xfrm>
            <a:off x="1136615" y="2401371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#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training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(w/o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negative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target):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/>
              <a:t>~100k</a:t>
            </a:r>
            <a:r>
              <a:rPr kumimoji="1" lang="zh-CN" altLang="en-US" sz="2400" b="1" dirty="0"/>
              <a:t>  </a:t>
            </a:r>
            <a:endParaRPr kumimoji="1" lang="en-US" altLang="zh-CN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#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dev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(w/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human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labeled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negative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target):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/>
              <a:t>1871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#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test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(w/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human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labeled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negative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target):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/>
              <a:t>1871</a:t>
            </a:r>
          </a:p>
          <a:p>
            <a:endParaRPr kumimoji="1" lang="zh-CN" alt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83EDAE-524B-464F-BF03-5276871E2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69"/>
          <a:stretch/>
        </p:blipFill>
        <p:spPr>
          <a:xfrm>
            <a:off x="6767158" y="1995664"/>
            <a:ext cx="5310895" cy="480518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A17B06B-FA94-2544-A47D-970C732DD675}"/>
              </a:ext>
            </a:extLst>
          </p:cNvPr>
          <p:cNvSpPr txBox="1"/>
          <p:nvPr/>
        </p:nvSpPr>
        <p:spPr>
          <a:xfrm>
            <a:off x="8179592" y="1628209"/>
            <a:ext cx="2486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2000" dirty="0"/>
              <a:t>event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distribution</a:t>
            </a:r>
            <a:endParaRPr kumimoji="1" lang="zh-CN" altLang="en-US" sz="20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8C9965A-973D-E443-83B6-E86812CE3600}"/>
              </a:ext>
            </a:extLst>
          </p:cNvPr>
          <p:cNvSpPr/>
          <p:nvPr/>
        </p:nvSpPr>
        <p:spPr>
          <a:xfrm>
            <a:off x="385763" y="6151602"/>
            <a:ext cx="4264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000" dirty="0">
                <a:hlinkClick r:id="rId3"/>
              </a:rPr>
              <a:t>http://cs.rochester.edu/nlp/rocstories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25740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CF385BF-DC39-4A45-AEEC-39A768C49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864"/>
            <a:ext cx="12192000" cy="21616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DDA3AA6-C84D-294B-B541-E77BB09D0A82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Result</a:t>
            </a:r>
            <a:endParaRPr kumimoji="1" lang="zh-CN" altLang="en-US" sz="4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F492C6F-9A88-8246-9304-2E13E3F62C6B}"/>
              </a:ext>
            </a:extLst>
          </p:cNvPr>
          <p:cNvSpPr txBox="1"/>
          <p:nvPr/>
        </p:nvSpPr>
        <p:spPr>
          <a:xfrm>
            <a:off x="5557838" y="4357688"/>
            <a:ext cx="1185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Vanilla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model</a:t>
            </a:r>
            <a:endParaRPr kumimoji="1" lang="zh-CN" altLang="en-US" sz="2400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1434EF9-DDC8-DE4A-A399-0F0881DFD61C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6150769" y="2914650"/>
            <a:ext cx="1021556" cy="14430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8CCE7BD-5889-BE43-AD7F-E786CE902588}"/>
              </a:ext>
            </a:extLst>
          </p:cNvPr>
          <p:cNvSpPr txBox="1"/>
          <p:nvPr/>
        </p:nvSpPr>
        <p:spPr>
          <a:xfrm>
            <a:off x="7172325" y="3988356"/>
            <a:ext cx="187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 sz="2400"/>
            </a:lvl1pPr>
          </a:lstStyle>
          <a:p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loss</a:t>
            </a:r>
            <a:r>
              <a:rPr lang="zh-CN" altLang="en-US" dirty="0"/>
              <a:t> </a:t>
            </a:r>
            <a:r>
              <a:rPr lang="en-US" altLang="zh-CN" dirty="0"/>
              <a:t>reweight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119895AE-C705-2C42-97E8-C4132B001F8E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8110537" y="2914650"/>
            <a:ext cx="0" cy="1073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99CE61DB-C149-1E48-83F8-0AC23927B767}"/>
              </a:ext>
            </a:extLst>
          </p:cNvPr>
          <p:cNvSpPr txBox="1"/>
          <p:nvPr/>
        </p:nvSpPr>
        <p:spPr>
          <a:xfrm>
            <a:off x="8710613" y="4126855"/>
            <a:ext cx="246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 sz="2400"/>
            </a:lvl1pPr>
          </a:lstStyle>
          <a:p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pre-training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507189A-6B56-DD4A-909B-943AD8E2F549}"/>
              </a:ext>
            </a:extLst>
          </p:cNvPr>
          <p:cNvCxnSpPr>
            <a:cxnSpLocks/>
          </p:cNvCxnSpPr>
          <p:nvPr/>
        </p:nvCxnSpPr>
        <p:spPr>
          <a:xfrm flipH="1" flipV="1">
            <a:off x="9477375" y="2942154"/>
            <a:ext cx="323850" cy="11847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D06C086-DC92-5346-805E-068575776A7A}"/>
              </a:ext>
            </a:extLst>
          </p:cNvPr>
          <p:cNvSpPr txBox="1"/>
          <p:nvPr/>
        </p:nvSpPr>
        <p:spPr>
          <a:xfrm>
            <a:off x="1300163" y="5662891"/>
            <a:ext cx="9034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Supervised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method:</a:t>
            </a:r>
            <a:r>
              <a:rPr kumimoji="1" lang="zh-CN" altLang="en-US" sz="2400" dirty="0"/>
              <a:t> </a:t>
            </a:r>
            <a:r>
              <a:rPr kumimoji="1" lang="en-US" altLang="zh-CN" sz="2000" dirty="0"/>
              <a:t>ignore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abundant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training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stories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scarce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dev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train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classifier.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12328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2F58AE7-3273-5046-87A3-CC75B62F08D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Result</a:t>
            </a:r>
            <a:endParaRPr kumimoji="1" lang="zh-CN" altLang="en-US" sz="4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B3E12A-6A0E-EE46-8246-8A4AADCF1C00}"/>
              </a:ext>
            </a:extLst>
          </p:cNvPr>
          <p:cNvSpPr txBox="1"/>
          <p:nvPr/>
        </p:nvSpPr>
        <p:spPr>
          <a:xfrm>
            <a:off x="1071563" y="894243"/>
            <a:ext cx="10944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We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can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also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build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discriminative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random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sample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sentence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negative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target,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and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train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a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classifier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based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.</a:t>
            </a:r>
            <a:endParaRPr kumimoji="1" lang="zh-CN" altLang="en-US" sz="2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5123520-86FA-354D-91EF-ACCEAA61C259}"/>
              </a:ext>
            </a:extLst>
          </p:cNvPr>
          <p:cNvSpPr/>
          <p:nvPr/>
        </p:nvSpPr>
        <p:spPr>
          <a:xfrm>
            <a:off x="676273" y="6182849"/>
            <a:ext cx="10267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Helvetica" pitchFamily="2" charset="0"/>
              </a:rPr>
              <a:t>1)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" altLang="zh-CN" dirty="0">
                <a:latin typeface="Helvetica" pitchFamily="2" charset="0"/>
              </a:rPr>
              <a:t>The term ‘generative’ is not accord to the generative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" altLang="zh-CN" dirty="0">
                <a:latin typeface="Helvetica" pitchFamily="2" charset="0"/>
              </a:rPr>
              <a:t>model in machine learning, but a conceptual reference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" altLang="zh-CN" dirty="0">
                <a:latin typeface="Helvetica" pitchFamily="2" charset="0"/>
              </a:rPr>
              <a:t>of models that generate text.</a:t>
            </a:r>
            <a:endParaRPr lang="en" altLang="zh-CN" dirty="0">
              <a:effectLst/>
              <a:latin typeface="Helvetica" pitchFamily="2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6ECDA23-2B22-B749-82AE-BB6BDB532AE5}"/>
              </a:ext>
            </a:extLst>
          </p:cNvPr>
          <p:cNvGrpSpPr/>
          <p:nvPr/>
        </p:nvGrpSpPr>
        <p:grpSpPr>
          <a:xfrm>
            <a:off x="100818" y="2261826"/>
            <a:ext cx="5556737" cy="2653074"/>
            <a:chOff x="2376487" y="2319218"/>
            <a:chExt cx="6867525" cy="2909524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832E7353-477A-CC4C-BB70-972EC6306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6487" y="2319218"/>
              <a:ext cx="6867525" cy="290952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4FC45EF-FF88-5D49-AF03-78E68F647F4C}"/>
                </a:ext>
              </a:extLst>
            </p:cNvPr>
            <p:cNvSpPr txBox="1"/>
            <p:nvPr/>
          </p:nvSpPr>
          <p:spPr>
            <a:xfrm>
              <a:off x="4300534" y="4629149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A61D0775-61F5-BA4A-AEBE-566B61B65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48" y="2005271"/>
            <a:ext cx="5943895" cy="412318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6A79BA5-7D5C-354E-AAC8-A41B746322EC}"/>
              </a:ext>
            </a:extLst>
          </p:cNvPr>
          <p:cNvSpPr txBox="1"/>
          <p:nvPr/>
        </p:nvSpPr>
        <p:spPr>
          <a:xfrm>
            <a:off x="3071813" y="258805"/>
            <a:ext cx="7229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/>
              <a:t>Generative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VS.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Discriminative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73211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2F58AE7-3273-5046-87A3-CC75B62F08D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Result</a:t>
            </a:r>
            <a:endParaRPr kumimoji="1" lang="zh-CN" altLang="en-US" sz="4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025DBF-8CE3-784B-87AE-78BFD444E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024" y="2000248"/>
            <a:ext cx="6844325" cy="354330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0BBD19B-B9B0-E645-AA94-F1D4DB64513F}"/>
              </a:ext>
            </a:extLst>
          </p:cNvPr>
          <p:cNvSpPr txBox="1"/>
          <p:nvPr/>
        </p:nvSpPr>
        <p:spPr>
          <a:xfrm>
            <a:off x="1128713" y="926455"/>
            <a:ext cx="880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result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of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loss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reweight: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04403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2F58AE7-3273-5046-87A3-CC75B62F08D6}"/>
              </a:ext>
            </a:extLst>
          </p:cNvPr>
          <p:cNvSpPr txBox="1"/>
          <p:nvPr/>
        </p:nvSpPr>
        <p:spPr>
          <a:xfrm>
            <a:off x="100818" y="0"/>
            <a:ext cx="786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Result</a:t>
            </a:r>
            <a:endParaRPr kumimoji="1" lang="zh-CN" altLang="en-US" sz="40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1170A8D-4DF9-5A4B-9546-BE60003D9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939" y="1815524"/>
            <a:ext cx="7321549" cy="398831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9EF69EE-4182-744E-AEB5-A413E65BF2B6}"/>
              </a:ext>
            </a:extLst>
          </p:cNvPr>
          <p:cNvSpPr txBox="1"/>
          <p:nvPr/>
        </p:nvSpPr>
        <p:spPr>
          <a:xfrm>
            <a:off x="1128713" y="926455"/>
            <a:ext cx="880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The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result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of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pre-training: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72750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F0B671-9E66-7344-B013-62490F94A4E5}"/>
              </a:ext>
            </a:extLst>
          </p:cNvPr>
          <p:cNvSpPr txBox="1"/>
          <p:nvPr/>
        </p:nvSpPr>
        <p:spPr>
          <a:xfrm>
            <a:off x="3500438" y="2114551"/>
            <a:ext cx="7700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7200" dirty="0"/>
              <a:t>Thank</a:t>
            </a:r>
            <a:r>
              <a:rPr kumimoji="1" lang="zh-CN" altLang="en-US" sz="7200" dirty="0"/>
              <a:t> </a:t>
            </a:r>
            <a:r>
              <a:rPr kumimoji="1" lang="en-US" altLang="zh-CN" sz="7200" dirty="0"/>
              <a:t>you</a:t>
            </a:r>
            <a:endParaRPr kumimoji="1" lang="zh-CN" altLang="en-US" sz="72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2048325-EDCF-FB46-8F8E-ED30A8F4E3CF}"/>
              </a:ext>
            </a:extLst>
          </p:cNvPr>
          <p:cNvSpPr txBox="1"/>
          <p:nvPr/>
        </p:nvSpPr>
        <p:spPr>
          <a:xfrm>
            <a:off x="1100137" y="4543425"/>
            <a:ext cx="968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 err="1"/>
              <a:t>wangbiningning@Sogou-inc.com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54806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1189</Words>
  <Application>Microsoft Macintosh PowerPoint</Application>
  <PresentationFormat>宽屏</PresentationFormat>
  <Paragraphs>174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等线</vt:lpstr>
      <vt:lpstr>等线 Light</vt:lpstr>
      <vt:lpstr>微软雅黑</vt:lpstr>
      <vt:lpstr>Arial</vt:lpstr>
      <vt:lpstr>Calibri</vt:lpstr>
      <vt:lpstr>Helvetica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6</cp:revision>
  <dcterms:created xsi:type="dcterms:W3CDTF">2019-09-20T02:03:26Z</dcterms:created>
  <dcterms:modified xsi:type="dcterms:W3CDTF">2019-09-20T09:25:04Z</dcterms:modified>
</cp:coreProperties>
</file>